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6" r:id="rId1"/>
    <p:sldMasterId id="2147483879" r:id="rId2"/>
  </p:sldMasterIdLst>
  <p:notesMasterIdLst>
    <p:notesMasterId r:id="rId27"/>
  </p:notesMasterIdLst>
  <p:sldIdLst>
    <p:sldId id="256" r:id="rId3"/>
    <p:sldId id="267" r:id="rId4"/>
    <p:sldId id="306" r:id="rId5"/>
    <p:sldId id="322" r:id="rId6"/>
    <p:sldId id="311" r:id="rId7"/>
    <p:sldId id="313" r:id="rId8"/>
    <p:sldId id="323" r:id="rId9"/>
    <p:sldId id="326" r:id="rId10"/>
    <p:sldId id="327" r:id="rId11"/>
    <p:sldId id="315" r:id="rId12"/>
    <p:sldId id="329" r:id="rId13"/>
    <p:sldId id="319" r:id="rId14"/>
    <p:sldId id="330" r:id="rId15"/>
    <p:sldId id="332" r:id="rId16"/>
    <p:sldId id="291" r:id="rId17"/>
    <p:sldId id="290" r:id="rId18"/>
    <p:sldId id="293" r:id="rId19"/>
    <p:sldId id="294" r:id="rId20"/>
    <p:sldId id="331" r:id="rId21"/>
    <p:sldId id="307" r:id="rId22"/>
    <p:sldId id="309" r:id="rId23"/>
    <p:sldId id="314" r:id="rId24"/>
    <p:sldId id="324" r:id="rId25"/>
    <p:sldId id="325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156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BFD8E-EB81-41DF-B31A-434C775B27E8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9FFE6-A694-4CB2-8B1B-17BA427D88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5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2215007"/>
            <a:ext cx="7116763" cy="430887"/>
          </a:xfrm>
        </p:spPr>
        <p:txBody>
          <a:bodyPr anchor="b"/>
          <a:lstStyle>
            <a:lvl1pPr>
              <a:defRPr sz="2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339725" y="2580844"/>
            <a:ext cx="7116763" cy="276999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7670800" y="0"/>
            <a:ext cx="0" cy="51435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8" y="2378682"/>
            <a:ext cx="725467" cy="3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649" y="309306"/>
            <a:ext cx="8315487" cy="338554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0443" y="2392948"/>
            <a:ext cx="5494270" cy="338554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7753017" y="4804946"/>
            <a:ext cx="1336916" cy="338554"/>
            <a:chOff x="7807084" y="4804946"/>
            <a:chExt cx="1336916" cy="338554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04946"/>
              <a:ext cx="1336916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274320"/>
              <a:r>
                <a:rPr lang="en-US" sz="1600" baseline="0" dirty="0" smtClean="0">
                  <a:solidFill>
                    <a:schemeClr val="accent1"/>
                  </a:solidFill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777" y="2333634"/>
            <a:ext cx="2024623" cy="4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49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917284" y="1945650"/>
            <a:ext cx="33094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aseline="0" dirty="0" smtClean="0">
                <a:solidFill>
                  <a:schemeClr val="tx2"/>
                </a:solidFill>
              </a:rPr>
              <a:t>This slide is for video use only.</a:t>
            </a:r>
            <a:endParaRPr lang="en-US" baseline="0" dirty="0">
              <a:solidFill>
                <a:schemeClr val="tx2"/>
              </a:solidFill>
            </a:endParaRP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1371600" y="771525"/>
            <a:ext cx="6400800" cy="360045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253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2635255" y="264154"/>
            <a:ext cx="6054720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" y="1879253"/>
            <a:ext cx="8232776" cy="1384995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635256" y="264154"/>
            <a:ext cx="6061271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9916" cy="479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41044"/>
            <a:ext cx="2330456" cy="5847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36851" y="264154"/>
            <a:ext cx="5953124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736850" y="1879253"/>
            <a:ext cx="5943600" cy="1384995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2193185"/>
            <a:ext cx="2325116" cy="757130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5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0"/>
            <a:ext cx="2628900" cy="479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6" y="279543"/>
            <a:ext cx="3879844" cy="307777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6405" y="1879253"/>
            <a:ext cx="5578454" cy="1384995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602412" y="279543"/>
            <a:ext cx="2448465" cy="30777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2193185"/>
            <a:ext cx="2448000" cy="757130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cxnSp>
        <p:nvCxnSpPr>
          <p:cNvPr id="17" name="Straight Connector 6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5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425"/>
            <a:ext cx="914400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0" y="264154"/>
            <a:ext cx="6051550" cy="33855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68313" y="1879253"/>
            <a:ext cx="4010025" cy="1384995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64075" y="1879253"/>
            <a:ext cx="4022725" cy="1384995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2635256" y="264154"/>
            <a:ext cx="6047152" cy="338554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57201" y="1879253"/>
            <a:ext cx="3883025" cy="1384995"/>
          </a:xfrm>
        </p:spPr>
        <p:txBody>
          <a:bodyPr wrap="square" anchor="ctr">
            <a:sp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802187" y="1879253"/>
            <a:ext cx="3880221" cy="1384995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6" name="Straight Connector 5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2635255" y="264154"/>
            <a:ext cx="6054720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" y="1879253"/>
            <a:ext cx="8232776" cy="1384995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649" y="309306"/>
            <a:ext cx="8315487" cy="338554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1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695"/>
            <a:ext cx="9144000" cy="1138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21" y="1644242"/>
            <a:ext cx="6971533" cy="397586"/>
          </a:xfr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2041730"/>
            <a:ext cx="6972300" cy="276999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70800" y="1425734"/>
            <a:ext cx="0" cy="1143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8" y="1804735"/>
            <a:ext cx="725467" cy="3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635256" y="264154"/>
            <a:ext cx="6061271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991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41044"/>
            <a:ext cx="2330456" cy="5847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36851" y="264154"/>
            <a:ext cx="5953124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736850" y="1879253"/>
            <a:ext cx="5943600" cy="1384995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2193185"/>
            <a:ext cx="2325116" cy="757130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0"/>
            <a:ext cx="2628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6" y="279543"/>
            <a:ext cx="3879844" cy="307777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6405" y="1879253"/>
            <a:ext cx="5578454" cy="1384995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602412" y="279543"/>
            <a:ext cx="2448465" cy="30777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2193185"/>
            <a:ext cx="2448000" cy="757130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99" y="4671264"/>
            <a:ext cx="1018358" cy="235811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105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425"/>
            <a:ext cx="914400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0" y="264154"/>
            <a:ext cx="6051550" cy="33855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68313" y="1879253"/>
            <a:ext cx="4010025" cy="1384995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64075" y="1879253"/>
            <a:ext cx="4022725" cy="1384995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2635256" y="264154"/>
            <a:ext cx="6047152" cy="338554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57201" y="1879253"/>
            <a:ext cx="3883025" cy="1384995"/>
          </a:xfrm>
        </p:spPr>
        <p:txBody>
          <a:bodyPr wrap="square" anchor="ctr">
            <a:sp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802187" y="1879253"/>
            <a:ext cx="3880221" cy="1384995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87913"/>
            <a:ext cx="9144000" cy="3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818" y="4807"/>
            <a:ext cx="2515438" cy="8572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9253"/>
            <a:ext cx="82296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451327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451327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182880" rtl="0" eaLnBrk="1" latinLnBrk="0" hangingPunct="1"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902970" indent="-17145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0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818" y="4807"/>
            <a:ext cx="2515438" cy="8572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9253"/>
            <a:ext cx="82296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2013,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451141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45114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182880" rtl="0" eaLnBrk="1" latinLnBrk="0" hangingPunct="1"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902970" indent="-17145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0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sasevents.ru/sasfiles/Naeem-Siddiqi-.jpg" TargetMode="External"/><Relationship Id="rId2" Type="http://schemas.openxmlformats.org/officeDocument/2006/relationships/hyperlink" Target="mailto:Nikolay.Filipenkov@sas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http://sasevents.ru/sasfiles/training/book2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gif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gif"/><Relationship Id="rId29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gif"/><Relationship Id="rId5" Type="http://schemas.openxmlformats.org/officeDocument/2006/relationships/image" Target="../media/image16.png"/><Relationship Id="rId15" Type="http://schemas.openxmlformats.org/officeDocument/2006/relationships/image" Target="../media/image26.gif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0579"/>
            <a:ext cx="7704306" cy="1200329"/>
          </a:xfrm>
        </p:spPr>
        <p:txBody>
          <a:bodyPr/>
          <a:lstStyle/>
          <a:p>
            <a:r>
              <a:rPr lang="ru-RU" sz="1800" dirty="0" smtClean="0"/>
              <a:t>УЛУЧШЕНИЕ МОДЕЛЕЙ </a:t>
            </a:r>
            <a:r>
              <a:rPr lang="ru-RU" sz="1800" dirty="0" smtClean="0"/>
              <a:t>Кредитного </a:t>
            </a:r>
            <a:r>
              <a:rPr lang="ru-RU" sz="1800" dirty="0" smtClean="0"/>
              <a:t>скоринга </a:t>
            </a:r>
            <a:r>
              <a:rPr lang="ru-RU" sz="1800" dirty="0" smtClean="0"/>
              <a:t>за счет использования неструктурированной информации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5564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3105" y="724112"/>
            <a:ext cx="5323302" cy="22730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Крупный российский банк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Несколько текстовых полей в кредитной анкете, среди них для анализа было выбрано поле «</a:t>
            </a:r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Работодатель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», заполняемое </a:t>
            </a:r>
            <a:r>
              <a:rPr lang="ru-RU" sz="1500" u="sng" dirty="0">
                <a:solidFill>
                  <a:schemeClr val="accent2"/>
                </a:solidFill>
                <a:latin typeface="Cambria" panose="02040503050406030204" pitchFamily="18" charset="0"/>
              </a:rPr>
              <a:t>в свободной </a:t>
            </a:r>
            <a:r>
              <a:rPr lang="ru-RU" sz="15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форме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endParaRPr lang="ru-RU" sz="1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35 000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 различных работодателей</a:t>
            </a:r>
            <a:endParaRPr lang="en-US" sz="1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accent2"/>
                </a:solidFill>
                <a:latin typeface="Cambria" panose="02040503050406030204" pitchFamily="18" charset="0"/>
              </a:rPr>
              <a:t>~</a:t>
            </a:r>
            <a: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1000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 должно</a:t>
            </a:r>
            <a: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c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~30 </a:t>
            </a:r>
            <a:r>
              <a:rPr lang="ru-RU" sz="1500" dirty="0">
                <a:solidFill>
                  <a:schemeClr val="accent2"/>
                </a:solidFill>
                <a:latin typeface="Cambria" panose="02040503050406030204" pitchFamily="18" charset="0"/>
              </a:rPr>
              <a:t>типов организаций (ООО, 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ОАО, МОУ и т.п.)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366397">
            <a:off x="257707" y="3202681"/>
            <a:ext cx="2978701" cy="1323049"/>
            <a:chOff x="249884" y="916918"/>
            <a:chExt cx="2978701" cy="1323049"/>
          </a:xfrm>
        </p:grpSpPr>
        <p:sp>
          <p:nvSpPr>
            <p:cNvPr id="11" name="TextBox 10"/>
            <p:cNvSpPr txBox="1"/>
            <p:nvPr/>
          </p:nvSpPr>
          <p:spPr>
            <a:xfrm rot="18921550">
              <a:off x="293755" y="1241585"/>
              <a:ext cx="2571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Cambria" panose="02040503050406030204" pitchFamily="18" charset="0"/>
                </a:rPr>
                <a:t>Администрация г.Кола</a:t>
              </a:r>
              <a:endParaRPr lang="fr-FR" dirty="0">
                <a:latin typeface="Cambria" panose="020405030504060302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49884" y="916918"/>
              <a:ext cx="2978701" cy="1323049"/>
              <a:chOff x="212955" y="880896"/>
              <a:chExt cx="2978701" cy="1323049"/>
            </a:xfrm>
          </p:grpSpPr>
          <p:sp>
            <p:nvSpPr>
              <p:cNvPr id="5" name="TextBox 4"/>
              <p:cNvSpPr txBox="1"/>
              <p:nvPr/>
            </p:nvSpPr>
            <p:spPr>
              <a:xfrm rot="20096322">
                <a:off x="379269" y="1520998"/>
                <a:ext cx="1280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ОАО РЖД</a:t>
                </a:r>
                <a:endParaRPr lang="fr-FR" sz="2000" dirty="0">
                  <a:solidFill>
                    <a:schemeClr val="accen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824969">
                <a:off x="1107914" y="1340868"/>
                <a:ext cx="1954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О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O</a:t>
                </a:r>
                <a:r>
                  <a:rPr lang="ru-RU" sz="2000" dirty="0" smtClean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О 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“</a:t>
                </a:r>
                <a:r>
                  <a:rPr lang="ru-RU" sz="2000" dirty="0" smtClean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Надежда</a:t>
                </a:r>
                <a:r>
                  <a:rPr lang="en-US" sz="2000" dirty="0" smtClean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”</a:t>
                </a:r>
                <a:endParaRPr lang="fr-FR" sz="2000" dirty="0">
                  <a:solidFill>
                    <a:schemeClr val="accen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2460066">
                <a:off x="1197732" y="1137286"/>
                <a:ext cx="18648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latin typeface="Cambria" panose="02040503050406030204" pitchFamily="18" charset="0"/>
                  </a:rPr>
                  <a:t>ИП 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“</a:t>
                </a:r>
                <a:r>
                  <a:rPr lang="ru-RU" sz="2000" dirty="0" smtClean="0">
                    <a:latin typeface="Cambria" panose="02040503050406030204" pitchFamily="18" charset="0"/>
                  </a:rPr>
                  <a:t>Васильев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”</a:t>
                </a:r>
                <a:endParaRPr lang="fr-FR" sz="20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26614" y="1803835"/>
                <a:ext cx="1939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МОУ СОШ 1567</a:t>
                </a:r>
                <a:endParaRPr lang="fr-FR" sz="2000" dirty="0">
                  <a:solidFill>
                    <a:schemeClr val="accen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138617">
                <a:off x="212955" y="1520998"/>
                <a:ext cx="29787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latin typeface="Cambria" panose="02040503050406030204" pitchFamily="18" charset="0"/>
                  </a:rPr>
                  <a:t>ЗАО БЕСТКРЕДИТ БАНК</a:t>
                </a:r>
                <a:endParaRPr lang="fr-FR" sz="20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0944492">
                <a:off x="242971" y="880896"/>
                <a:ext cx="25732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latin typeface="Cambria" panose="02040503050406030204" pitchFamily="18" charset="0"/>
                  </a:rPr>
                  <a:t>ООО «ТАКСИ-ПЛЮС»</a:t>
                </a:r>
                <a:endParaRPr lang="fr-FR" sz="2000" dirty="0">
                  <a:latin typeface="Cambria" panose="02040503050406030204" pitchFamily="18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0" y="734552"/>
            <a:ext cx="2631239" cy="1598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523105" y="3260922"/>
            <a:ext cx="5074373" cy="11625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ЦЕЛЬ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повысить предсказательную силу 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существующей скоринговой модели, 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автоматически отнеся клиента к определенному 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классу исходя из текста в поле «Работодатель»</a:t>
            </a:r>
            <a:endParaRPr lang="fr-FR" sz="1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604283" y="2497652"/>
            <a:ext cx="380049" cy="397742"/>
          </a:xfrm>
          <a:prstGeom prst="downArrow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119818" y="125963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УЛУЧШЕНИЕ </a:t>
            </a:r>
            <a:r>
              <a:rPr lang="ru-RU" sz="1800" dirty="0" smtClean="0"/>
              <a:t>моделей </a:t>
            </a:r>
            <a:r>
              <a:rPr lang="ru-RU" sz="1800" dirty="0"/>
              <a:t>кредитного </a:t>
            </a:r>
            <a:r>
              <a:rPr lang="ru-RU" sz="1800" dirty="0" smtClean="0"/>
              <a:t>скоринг</a:t>
            </a:r>
            <a:r>
              <a:rPr lang="ru-RU" sz="1800" dirty="0"/>
              <a:t>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916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17316"/>
              </p:ext>
            </p:extLst>
          </p:nvPr>
        </p:nvGraphicFramePr>
        <p:xfrm>
          <a:off x="259582" y="718062"/>
          <a:ext cx="4749304" cy="2001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185222"/>
                <a:gridCol w="2275609"/>
                <a:gridCol w="12884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ID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dirty="0" smtClean="0"/>
                        <a:t>Клиента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Текст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Целевая переменная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OOO</a:t>
                      </a:r>
                      <a:r>
                        <a:rPr lang="en-US" sz="1200" baseline="0" dirty="0" smtClean="0"/>
                        <a:t> “</a:t>
                      </a:r>
                      <a:r>
                        <a:rPr lang="ru-RU" sz="1200" baseline="0" dirty="0" smtClean="0"/>
                        <a:t>ГАЗПРОМ ИНВЕСТ</a:t>
                      </a:r>
                      <a:r>
                        <a:rPr lang="en-US" sz="1200" baseline="0" dirty="0" smtClean="0"/>
                        <a:t>”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ИП</a:t>
                      </a:r>
                      <a:r>
                        <a:rPr lang="ru-RU" sz="1200" baseline="0" dirty="0" smtClean="0"/>
                        <a:t> «ТАКСИ ИВАНОВ ИВАН»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МОУ СОШ №1234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...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....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....</a:t>
                      </a:r>
                      <a:endParaRPr lang="fr-FR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66663"/>
              </p:ext>
            </p:extLst>
          </p:nvPr>
        </p:nvGraphicFramePr>
        <p:xfrm>
          <a:off x="4702734" y="2201081"/>
          <a:ext cx="3460831" cy="2214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06895"/>
                <a:gridCol w="20539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dirty="0" smtClean="0"/>
                        <a:t>Клиента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Новый категориальный признак от 0 до 20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...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....</a:t>
                      </a:r>
                      <a:endParaRPr lang="fr-F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Bent Arrow 4"/>
          <p:cNvSpPr/>
          <p:nvPr/>
        </p:nvSpPr>
        <p:spPr>
          <a:xfrm rot="5400000">
            <a:off x="5564798" y="890530"/>
            <a:ext cx="955965" cy="1257299"/>
          </a:xfrm>
          <a:prstGeom prst="ben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/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6614" y="2879713"/>
            <a:ext cx="3307404" cy="15362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/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</a:rPr>
              <a:t>Задача</a:t>
            </a:r>
            <a:r>
              <a:rPr lang="en-US" sz="1500" dirty="0" smtClean="0">
                <a:solidFill>
                  <a:schemeClr val="bg1"/>
                </a:solidFill>
              </a:rPr>
              <a:t>: </a:t>
            </a:r>
            <a:r>
              <a:rPr lang="ru-RU" sz="1500" dirty="0" smtClean="0">
                <a:solidFill>
                  <a:schemeClr val="bg1"/>
                </a:solidFill>
              </a:rPr>
              <a:t>построить новый категориальный признак на основе текстового поля </a:t>
            </a:r>
            <a:r>
              <a:rPr lang="ru-RU" sz="1500" dirty="0" smtClean="0">
                <a:solidFill>
                  <a:schemeClr val="bg1"/>
                </a:solidFill>
              </a:rPr>
              <a:t>из анкеты клиента</a:t>
            </a:r>
            <a:endParaRPr lang="fr-FR" sz="1500" dirty="0">
              <a:solidFill>
                <a:schemeClr val="bg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19818" y="125963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УЛУЧШЕНИЕ </a:t>
            </a:r>
            <a:r>
              <a:rPr lang="ru-RU" sz="1800" dirty="0" smtClean="0"/>
              <a:t>моделей </a:t>
            </a:r>
            <a:r>
              <a:rPr lang="ru-RU" sz="1800" dirty="0"/>
              <a:t>кредитного </a:t>
            </a:r>
            <a:r>
              <a:rPr lang="ru-RU" sz="1800" dirty="0" smtClean="0"/>
              <a:t>скоринг</a:t>
            </a:r>
            <a:r>
              <a:rPr lang="ru-RU" sz="1800" dirty="0"/>
              <a:t>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5063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4640" y="568961"/>
            <a:ext cx="3917764" cy="40335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Модель, построенная </a:t>
            </a:r>
            <a:r>
              <a:rPr lang="ru-RU" sz="1500" b="1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только на одном новом признаке</a:t>
            </a:r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, показала </a:t>
            </a:r>
            <a:r>
              <a:rPr lang="en-US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GINI </a:t>
            </a:r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=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0.15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Предсказательная сила нового</a:t>
            </a:r>
            <a:b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     признака весьма велика</a:t>
            </a:r>
            <a:endParaRPr lang="ru-RU" sz="1500" b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15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500" b="1" dirty="0">
                <a:solidFill>
                  <a:schemeClr val="accent2"/>
                </a:solidFill>
                <a:latin typeface="Cambria" panose="02040503050406030204" pitchFamily="18" charset="0"/>
              </a:rPr>
              <a:t>GINI </a:t>
            </a:r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существующей скоринговой модели увеличился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на 5%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И все это – благодаря обработке лишь</a:t>
            </a:r>
            <a:b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   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одного текстового поля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из анкеты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!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sz="15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1500" b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А ЕСЛИ В ВАШЕЙ АНКЕТЕ </a:t>
            </a:r>
            <a:r>
              <a:rPr lang="ru-RU" sz="1600" u="sng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НЕСКОЛЬКО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НЕСТРУКТУРИРОВАННЫХ 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ТЕКСТОВЫХ ПОЛЕЙ?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fr-FR" sz="15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19818" y="125963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УЛУЧШЕНИЕ </a:t>
            </a:r>
            <a:r>
              <a:rPr lang="ru-RU" sz="1800" dirty="0" smtClean="0"/>
              <a:t>моделей </a:t>
            </a:r>
            <a:r>
              <a:rPr lang="ru-RU" sz="1800" dirty="0"/>
              <a:t>кредитного </a:t>
            </a:r>
            <a:r>
              <a:rPr lang="ru-RU" sz="1800" dirty="0" smtClean="0"/>
              <a:t>скоринг</a:t>
            </a:r>
            <a:r>
              <a:rPr lang="ru-RU" sz="1800" dirty="0"/>
              <a:t>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1536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119818" y="125963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УЛУЧШЕНИЕ </a:t>
            </a:r>
            <a:r>
              <a:rPr lang="ru-RU" sz="1800" dirty="0" smtClean="0"/>
              <a:t>моделей </a:t>
            </a:r>
            <a:r>
              <a:rPr lang="ru-RU" sz="1800" dirty="0"/>
              <a:t>кредитного </a:t>
            </a:r>
            <a:r>
              <a:rPr lang="ru-RU" sz="1800" dirty="0" smtClean="0"/>
              <a:t>скоринг</a:t>
            </a:r>
            <a:r>
              <a:rPr lang="ru-RU" sz="1800" dirty="0"/>
              <a:t>А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94640" y="568961"/>
            <a:ext cx="3917764" cy="40335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Модель, построенная </a:t>
            </a:r>
            <a:r>
              <a:rPr lang="ru-RU" sz="1500" b="1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только на одном новом признаке</a:t>
            </a:r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, показала </a:t>
            </a:r>
            <a:r>
              <a:rPr lang="en-US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GINI </a:t>
            </a:r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=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0.15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Предсказательная сила нового</a:t>
            </a:r>
            <a:b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     признака весьма велика</a:t>
            </a:r>
            <a:endParaRPr lang="ru-RU" sz="1500" b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15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500" b="1" dirty="0">
                <a:solidFill>
                  <a:schemeClr val="accent2"/>
                </a:solidFill>
                <a:latin typeface="Cambria" panose="02040503050406030204" pitchFamily="18" charset="0"/>
              </a:rPr>
              <a:t>GINI </a:t>
            </a:r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существующей скоринговой модели увеличился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на 5%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И все это – благодаря обработке лишь</a:t>
            </a:r>
            <a:b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   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одного текстового поля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из анкеты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!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sz="15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1500" b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А ЕСЛИ В ВАШЕЙ АНКЕТЕ </a:t>
            </a:r>
            <a:r>
              <a:rPr lang="ru-RU" sz="1600" u="sng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НЕСКОЛЬКО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НЕСТРУКТУРИРОВАННЫХ 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ТЕКСТОВЫХ ПОЛЕЙ?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fr-FR" sz="15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6023" y="568961"/>
            <a:ext cx="3917764" cy="211259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Модель, построенная </a:t>
            </a:r>
            <a:r>
              <a:rPr lang="ru-RU" sz="1500" b="1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на трёх новых признаках</a:t>
            </a:r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, показала </a:t>
            </a:r>
            <a:r>
              <a:rPr lang="en-US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GINI </a:t>
            </a:r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=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0.1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9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Предсказательная сила нового</a:t>
            </a:r>
            <a:b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     признака весьма велика</a:t>
            </a:r>
            <a:endParaRPr lang="ru-RU" sz="1500" b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sz="15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500" b="1" dirty="0">
                <a:solidFill>
                  <a:schemeClr val="accent2"/>
                </a:solidFill>
                <a:latin typeface="Cambria" panose="02040503050406030204" pitchFamily="18" charset="0"/>
              </a:rPr>
              <a:t>GINI </a:t>
            </a:r>
            <a:r>
              <a:rPr lang="ru-RU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существующей скоринговой модели увеличился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на 10%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sz="1500" b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6023" y="3308279"/>
            <a:ext cx="3917764" cy="129420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ЭФФЕКТИВНОСТЬ ОБОГАЩЕНИЯ СКОРИНГОВЫХ МОДЕЛЕЙ ИНФОРМАЦИЕЙ ИЗ НЕСТРУКТУРИРОВАННОГО ТЕКСТА НАЛИЦО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51452" y="568961"/>
            <a:ext cx="20548" cy="403351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6695381" y="2825393"/>
            <a:ext cx="339047" cy="33904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22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4825" y="229257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МЕТОДОЛОГИЯ</a:t>
            </a:r>
            <a:r>
              <a:rPr lang="ru-RU" sz="1800" dirty="0" smtClean="0"/>
              <a:t> </a:t>
            </a:r>
            <a:r>
              <a:rPr lang="en-US" sz="1800" dirty="0" smtClean="0"/>
              <a:t>SAS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633590" y="719386"/>
            <a:ext cx="2012654" cy="75178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ВЫДЕЛИТЬ ЗНАЧИМЫЕ СЛОВА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5451" y="635641"/>
            <a:ext cx="2062480" cy="882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Коллекция текстов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3590" y="2015177"/>
            <a:ext cx="201265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Однозначно определяют класс заемщика?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524" y="2004071"/>
            <a:ext cx="216867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ВЫДЕЛИТЬ ВАЖНЫЕ КОМБИНАЦИИ СЛОВ</a:t>
            </a:r>
            <a:endParaRPr lang="ru-RU" sz="14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658" y="3321142"/>
            <a:ext cx="2168676" cy="44997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ГРУППЫ СЛОВ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6500" y="3321143"/>
            <a:ext cx="2168676" cy="44997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mtClean="0">
                <a:solidFill>
                  <a:srgbClr val="C00000"/>
                </a:solidFill>
                <a:latin typeface="Cambria" panose="02040503050406030204" pitchFamily="18" charset="0"/>
              </a:rPr>
              <a:t>ОТДЕЛЬНЫЕ СЛОВА</a:t>
            </a:r>
            <a:endParaRPr lang="ru-RU" sz="14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4459378" y="1551644"/>
            <a:ext cx="361077" cy="383055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5400000">
            <a:off x="6605877" y="1715166"/>
            <a:ext cx="880161" cy="2042163"/>
          </a:xfrm>
          <a:prstGeom prst="ben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2672080" y="2174240"/>
            <a:ext cx="833118" cy="372876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1224323" y="2804262"/>
            <a:ext cx="361077" cy="383055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3293" y="191667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ДА</a:t>
            </a:r>
            <a:endParaRPr lang="fr-FR" b="1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3294" y="191667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НЕТ</a:t>
            </a:r>
            <a:endParaRPr lang="fr-FR" b="1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33590" y="3101059"/>
            <a:ext cx="2012654" cy="68960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Класс работодателя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699532" y="3359693"/>
            <a:ext cx="833118" cy="372876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699532" y="911058"/>
            <a:ext cx="833118" cy="372876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0800000">
            <a:off x="5747184" y="3359693"/>
            <a:ext cx="833118" cy="372876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658" y="3921108"/>
            <a:ext cx="216867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1. ООО </a:t>
            </a:r>
            <a:r>
              <a:rPr lang="ru-RU" sz="1400" b="1" dirty="0">
                <a:solidFill>
                  <a:schemeClr val="accent2"/>
                </a:solidFill>
                <a:latin typeface="Cambria" panose="02040503050406030204" pitchFamily="18" charset="0"/>
              </a:rPr>
              <a:t>+ </a:t>
            </a:r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такси</a:t>
            </a:r>
            <a:b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2. МОУ </a:t>
            </a:r>
            <a:r>
              <a:rPr lang="ru-RU" sz="1400" b="1" dirty="0">
                <a:solidFill>
                  <a:schemeClr val="accent2"/>
                </a:solidFill>
                <a:latin typeface="Cambria" panose="02040503050406030204" pitchFamily="18" charset="0"/>
              </a:rPr>
              <a:t>+ Москва</a:t>
            </a:r>
          </a:p>
          <a:p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3. </a:t>
            </a:r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...</a:t>
            </a:r>
            <a:endParaRPr lang="ru-RU" sz="1400" b="1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96500" y="3915934"/>
            <a:ext cx="216867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1. Детский сад</a:t>
            </a:r>
            <a:b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2. Банк</a:t>
            </a:r>
            <a:endParaRPr lang="ru-RU" sz="1400" b="1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3. </a:t>
            </a:r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...</a:t>
            </a:r>
            <a:endParaRPr lang="ru-RU" sz="1400" b="1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55579" y="3915934"/>
            <a:ext cx="216867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1. </a:t>
            </a:r>
            <a:r>
              <a:rPr lang="ru-RU" sz="1400" b="1" dirty="0">
                <a:solidFill>
                  <a:schemeClr val="accent2"/>
                </a:solidFill>
                <a:latin typeface="Cambria" panose="02040503050406030204" pitchFamily="18" charset="0"/>
              </a:rPr>
              <a:t>Детский сад</a:t>
            </a:r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2. МОУ </a:t>
            </a:r>
            <a:r>
              <a:rPr lang="ru-RU" sz="1400" b="1" dirty="0">
                <a:solidFill>
                  <a:schemeClr val="accent2"/>
                </a:solidFill>
                <a:latin typeface="Cambria" panose="02040503050406030204" pitchFamily="18" charset="0"/>
              </a:rPr>
              <a:t>+ Москва</a:t>
            </a:r>
          </a:p>
          <a:p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3. </a:t>
            </a:r>
            <a:r>
              <a:rPr lang="ru-RU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...</a:t>
            </a:r>
            <a:endParaRPr lang="ru-RU" sz="1400" b="1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40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137" y="2785648"/>
            <a:ext cx="2565733" cy="143115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583" y="1796050"/>
            <a:ext cx="2161727" cy="13439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84480" y="704451"/>
            <a:ext cx="2519679" cy="355258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SAS ENTERPRISE MINER</a:t>
            </a:r>
            <a:endParaRPr lang="ru-RU" sz="1400" b="1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865" y="1188720"/>
            <a:ext cx="2035713" cy="29159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SAS TEXT MINER</a:t>
            </a:r>
            <a:endParaRPr lang="ru-RU" sz="1400" b="1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84825" y="229257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МЕТОДОЛОГИЯ </a:t>
            </a:r>
            <a:r>
              <a:rPr lang="en-US" sz="1800" dirty="0" smtClean="0"/>
              <a:t>SAS</a:t>
            </a:r>
            <a:r>
              <a:rPr lang="en-US" sz="1800" dirty="0" smtClean="0"/>
              <a:t>: </a:t>
            </a:r>
            <a:r>
              <a:rPr lang="ru-RU" sz="1800" dirty="0" smtClean="0"/>
              <a:t>инструменты</a:t>
            </a:r>
            <a:r>
              <a:rPr lang="en-US" sz="1800" dirty="0" smtClean="0"/>
              <a:t> </a:t>
            </a:r>
            <a:r>
              <a:rPr lang="ru-RU" sz="1800" dirty="0" smtClean="0"/>
              <a:t>текстовой аналитики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139000" y="736932"/>
            <a:ext cx="325613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5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Text Parsing</a:t>
            </a:r>
            <a:r>
              <a:rPr lang="en-US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en-US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Разбиение текста на слова</a:t>
            </a:r>
            <a:r>
              <a:rPr lang="en-US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en-US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endParaRPr lang="ru-RU" sz="145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5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Text Filter</a:t>
            </a:r>
            <a:r>
              <a:rPr lang="en-US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en-US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Придание веса каждому слову и выделение значимых слов</a:t>
            </a:r>
            <a:r>
              <a:rPr lang="en-US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en-US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endParaRPr lang="ru-RU" sz="145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5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Text Rule Builder</a:t>
            </a:r>
            <a:br>
              <a:rPr lang="en-US" sz="145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Отдельные </a:t>
            </a:r>
            <a:r>
              <a:rPr lang="ru-RU" sz="1450" dirty="0">
                <a:solidFill>
                  <a:schemeClr val="accent2"/>
                </a:solidFill>
                <a:latin typeface="Cambria" panose="02040503050406030204" pitchFamily="18" charset="0"/>
              </a:rPr>
              <a:t>с</a:t>
            </a:r>
            <a:r>
              <a:rPr lang="ru-RU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лова, однозначно определяющие класс заемщика</a:t>
            </a:r>
            <a:r>
              <a:rPr lang="en-US" sz="145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en-US" sz="145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endParaRPr lang="ru-RU" sz="1450" b="1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5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Text Topic</a:t>
            </a:r>
            <a:r>
              <a:rPr lang="ru-RU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ru-RU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45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Группы слов, связанные с классом заемщика</a:t>
            </a:r>
            <a:endParaRPr lang="fr-FR" sz="1450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0" y="2234851"/>
            <a:ext cx="1190791" cy="47631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0" y="1733313"/>
            <a:ext cx="1181265" cy="45726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7" y="2792758"/>
            <a:ext cx="1220004" cy="48584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7" y="3341661"/>
            <a:ext cx="1219370" cy="48584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H="1">
            <a:off x="3069737" y="736932"/>
            <a:ext cx="16213" cy="3559506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6417" y="862193"/>
            <a:ext cx="2158635" cy="110884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816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4825" y="229257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методология </a:t>
            </a:r>
            <a:r>
              <a:rPr lang="en-US" sz="1800" dirty="0" smtClean="0"/>
              <a:t>SAS: </a:t>
            </a:r>
            <a:r>
              <a:rPr lang="ru-RU" sz="1800" dirty="0" smtClean="0"/>
              <a:t>выделение </a:t>
            </a:r>
            <a:r>
              <a:rPr lang="ru-RU" sz="1800" dirty="0" smtClean="0"/>
              <a:t>значимых </a:t>
            </a:r>
            <a:r>
              <a:rPr lang="ru-RU" sz="1800" dirty="0" smtClean="0"/>
              <a:t>слов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2" y="2250200"/>
            <a:ext cx="8532666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396" y="857239"/>
            <a:ext cx="2731094" cy="7848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Text Parser</a:t>
            </a:r>
            <a: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Удаляем частицы, предлоги, имена, отчества 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и 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т.п.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7706" y="3480412"/>
            <a:ext cx="208200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Text Filter</a:t>
            </a:r>
            <a: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Придаем словам вес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2360" y="853724"/>
            <a:ext cx="2348167" cy="7848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Text Topic</a:t>
            </a:r>
            <a: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Оставляем 150 </a:t>
            </a:r>
            <a:b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самых значимых слов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37490" y="1849821"/>
            <a:ext cx="325820" cy="3793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726444" y="1845804"/>
            <a:ext cx="82742" cy="38337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34195" y="3036916"/>
            <a:ext cx="252249" cy="31588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96607" y="3352800"/>
            <a:ext cx="2816772" cy="133520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/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Ищем </a:t>
            </a:r>
            <a:r>
              <a:rPr lang="ru-RU" dirty="0" smtClean="0">
                <a:solidFill>
                  <a:schemeClr val="bg1"/>
                </a:solidFill>
              </a:rPr>
              <a:t>значимые слова!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07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5" y="1297587"/>
            <a:ext cx="8738512" cy="301420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84825" y="229257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методология </a:t>
            </a:r>
            <a:r>
              <a:rPr lang="en-US" sz="1800" dirty="0"/>
              <a:t>SAS: </a:t>
            </a:r>
            <a:r>
              <a:rPr lang="ru-RU" sz="1800" dirty="0" smtClean="0"/>
              <a:t>поиск классов работодателей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84826" y="724875"/>
            <a:ext cx="254798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Text Parser</a:t>
            </a:r>
            <a: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Оставляем только важные 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слова, 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выделенные на предыдущем этапе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0336" y="3669313"/>
            <a:ext cx="2742305" cy="7848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Text Topic</a:t>
            </a:r>
            <a: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Находим наиболее важные группы слов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6161" y="677590"/>
            <a:ext cx="2846974" cy="7848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Text Rule Builder</a:t>
            </a:r>
            <a: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/>
            </a:r>
            <a:b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Находим 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отдельные слова – индикаторы класса заемщика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08890" y="1830161"/>
            <a:ext cx="325820" cy="3793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619009" y="4064759"/>
            <a:ext cx="515153" cy="11238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55028" y="3397156"/>
            <a:ext cx="2816772" cy="133520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/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Разбиваем текст на важные </a:t>
            </a:r>
            <a:r>
              <a:rPr lang="ru-RU" sz="1600" dirty="0" smtClean="0">
                <a:solidFill>
                  <a:schemeClr val="bg1"/>
                </a:solidFill>
              </a:rPr>
              <a:t>отдельные слова и группы слов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1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782" y="1602753"/>
            <a:ext cx="5731566" cy="152491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84825" y="229257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методология </a:t>
            </a:r>
            <a:r>
              <a:rPr lang="en-US" sz="1800" dirty="0"/>
              <a:t>SAS: </a:t>
            </a:r>
            <a:r>
              <a:rPr lang="ru-RU" sz="1800" dirty="0" smtClean="0"/>
              <a:t>новый категориальный признак</a:t>
            </a:r>
            <a:endParaRPr lang="en-US" sz="1800" dirty="0"/>
          </a:p>
        </p:txBody>
      </p:sp>
      <p:sp>
        <p:nvSpPr>
          <p:cNvPr id="17" name="Oval 16"/>
          <p:cNvSpPr/>
          <p:nvPr/>
        </p:nvSpPr>
        <p:spPr>
          <a:xfrm>
            <a:off x="269328" y="2614753"/>
            <a:ext cx="4209154" cy="19268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/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Создаем у каждого клиента новый </a:t>
            </a:r>
            <a:r>
              <a:rPr lang="ru-RU" dirty="0" smtClean="0">
                <a:solidFill>
                  <a:schemeClr val="bg1"/>
                </a:solidFill>
              </a:rPr>
              <a:t>категориальный признак – класс его работодателя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36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4825" y="229257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Текстовая аналитика в задаче управления рисками</a:t>
            </a:r>
            <a:endParaRPr lang="en-US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3440820" y="893841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Текстовая Аналитика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2590291">
            <a:off x="5720110" y="2327957"/>
            <a:ext cx="746401" cy="39442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195936" y="2325305"/>
            <a:ext cx="567299" cy="399732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1139" y="3058982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Анализ информации из соцсетей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05551" y="3099861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Анализ жалоб и обращений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50005" y="3099861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Мониторинг форумов и блогов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8371452">
            <a:off x="2537902" y="2321059"/>
            <a:ext cx="746401" cy="39442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0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408881" y="1232773"/>
            <a:ext cx="6735119" cy="3231654"/>
          </a:xfrm>
        </p:spPr>
        <p:txBody>
          <a:bodyPr/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</a:rPr>
              <a:t>Направления развития кредитного скоринга</a:t>
            </a:r>
            <a:r>
              <a:rPr lang="ru-RU" sz="2000" dirty="0" smtClean="0">
                <a:latin typeface="Cambria" panose="02040503050406030204" pitchFamily="18" charset="0"/>
              </a:rPr>
              <a:t/>
            </a:r>
            <a:br>
              <a:rPr lang="ru-RU" sz="2000" dirty="0" smtClean="0">
                <a:latin typeface="Cambria" panose="02040503050406030204" pitchFamily="18" charset="0"/>
              </a:rPr>
            </a:br>
            <a:endParaRPr lang="ru-RU" sz="2000" dirty="0" smtClean="0">
              <a:latin typeface="Cambria" panose="020405030504060302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</a:rPr>
              <a:t>Как использовать клиентскую т</a:t>
            </a:r>
            <a:r>
              <a:rPr lang="ru-RU" sz="2000" dirty="0" smtClean="0">
                <a:latin typeface="Cambria" panose="02040503050406030204" pitchFamily="18" charset="0"/>
              </a:rPr>
              <a:t>екстовую информацию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для улучшения скоринговых моделей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2000" dirty="0">
              <a:latin typeface="Cambria" panose="020405030504060302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</a:rPr>
              <a:t>Методология и инструменты </a:t>
            </a:r>
            <a:r>
              <a:rPr lang="en-US" sz="2000" dirty="0" smtClean="0">
                <a:latin typeface="Cambria" panose="02040503050406030204" pitchFamily="18" charset="0"/>
              </a:rPr>
              <a:t>SAS</a:t>
            </a:r>
            <a:endParaRPr lang="en-US" sz="2000" dirty="0">
              <a:latin typeface="Cambria" panose="020405030504060302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atin typeface="Cambria" panose="020405030504060302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mbria" panose="02040503050406030204" pitchFamily="18" charset="0"/>
              </a:rPr>
              <a:t>Перспективные применения текстовой </a:t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аналитики в задаче управления рисками</a:t>
            </a:r>
            <a:endParaRPr lang="ru-RU" sz="2000" dirty="0" smtClean="0"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latin typeface="Cambria" panose="0204050305040603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-175097" y="2086788"/>
            <a:ext cx="2743200" cy="761812"/>
          </a:xfrm>
        </p:spPr>
        <p:txBody>
          <a:bodyPr/>
          <a:lstStyle/>
          <a:p>
            <a:r>
              <a:rPr lang="ru-RU" sz="1900" dirty="0" smtClean="0"/>
              <a:t>Кредитный скоринг  </a:t>
            </a:r>
            <a:br>
              <a:rPr lang="ru-RU" sz="1900" dirty="0" smtClean="0"/>
            </a:br>
            <a:r>
              <a:rPr lang="en-US" sz="1900" dirty="0" smtClean="0"/>
              <a:t>SAS </a:t>
            </a:r>
            <a:r>
              <a:rPr lang="en-US" sz="1900" dirty="0"/>
              <a:t>T</a:t>
            </a:r>
            <a:r>
              <a:rPr lang="en-US" sz="1900" dirty="0" smtClean="0"/>
              <a:t>ext Mining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22134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286991" y="3253540"/>
            <a:ext cx="6724929" cy="10895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Количество </a:t>
            </a: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мест ограничено!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/>
                </a:solidFill>
                <a:latin typeface="Cambria" panose="02040503050406030204" pitchFamily="18" charset="0"/>
              </a:rPr>
              <a:t>Участие в семинаре бесплатное </a:t>
            </a: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при </a:t>
            </a: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регистрации </a:t>
            </a: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по адресу: </a:t>
            </a:r>
            <a:r>
              <a:rPr lang="en-US" b="1" u="sng" dirty="0" smtClean="0">
                <a:solidFill>
                  <a:schemeClr val="accent3"/>
                </a:solidFill>
                <a:latin typeface="Cambria" panose="02040503050406030204" pitchFamily="18" charset="0"/>
                <a:hlinkClick r:id="rId2"/>
              </a:rPr>
              <a:t>Nikolay.Filipenkov@sas.com</a:t>
            </a:r>
            <a:endParaRPr lang="ru-RU" b="1" u="sng" dirty="0" smtClean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2" descr="Naeem Siddiqi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8" y="697457"/>
            <a:ext cx="1831534" cy="2146328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http://sasevents.ru/sasfiles/training/book2.pn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6" y="2983303"/>
            <a:ext cx="1354857" cy="1673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36188" y="93431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Встреча с наимом сиддики в москве</a:t>
            </a: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123523"/>
              </p:ext>
            </p:extLst>
          </p:nvPr>
        </p:nvGraphicFramePr>
        <p:xfrm>
          <a:off x="2337791" y="660774"/>
          <a:ext cx="6583214" cy="22923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131105"/>
                <a:gridCol w="4452109"/>
              </a:tblGrid>
              <a:tr h="341398">
                <a:tc gridSpan="2">
                  <a:txBody>
                    <a:bodyPr/>
                    <a:lstStyle/>
                    <a:p>
                      <a:pPr algn="l"/>
                      <a:r>
                        <a:rPr lang="en-US" sz="1700" smtClean="0">
                          <a:latin typeface="Cambria" panose="02040503050406030204" pitchFamily="18" charset="0"/>
                        </a:rPr>
                        <a:t>11 </a:t>
                      </a:r>
                      <a:r>
                        <a:rPr lang="ru-RU" sz="1700" smtClean="0">
                          <a:latin typeface="Cambria" panose="02040503050406030204" pitchFamily="18" charset="0"/>
                        </a:rPr>
                        <a:t>декабря</a:t>
                      </a:r>
                      <a:r>
                        <a:rPr lang="ru-RU" sz="1700" baseline="0" smtClean="0">
                          <a:latin typeface="Cambria" panose="02040503050406030204" pitchFamily="18" charset="0"/>
                        </a:rPr>
                        <a:t> в 15-00                                  </a:t>
                      </a:r>
                      <a:r>
                        <a:rPr lang="ru-RU" sz="1700" smtClean="0">
                          <a:latin typeface="Cambria" panose="02040503050406030204" pitchFamily="18" charset="0"/>
                        </a:rPr>
                        <a:t>ПРОГРАММА</a:t>
                      </a:r>
                      <a:endParaRPr lang="fr-FR" sz="17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15:00 – 15:45</a:t>
                      </a:r>
                      <a:endParaRPr lang="fr-FR" sz="16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Наим Сиддики</a:t>
                      </a:r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 «Риски и преимущества разработки скоринговых карт силами Банка»</a:t>
                      </a:r>
                    </a:p>
                  </a:txBody>
                  <a:tcPr anchor="ctr"/>
                </a:tc>
              </a:tr>
              <a:tr h="528320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Cambria" panose="02040503050406030204" pitchFamily="18" charset="0"/>
                        </a:rPr>
                        <a:t>15:45 – 16:30</a:t>
                      </a:r>
                      <a:endParaRPr lang="fr-FR" sz="160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Наим Сиддики</a:t>
                      </a:r>
                      <a:r>
                        <a:rPr lang="en-US" sz="1600" dirty="0" smtClean="0"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 «Эволюция продукта SAS Credit Scoring for Banking»</a:t>
                      </a:r>
                    </a:p>
                  </a:txBody>
                  <a:tcPr anchor="ctr"/>
                </a:tc>
              </a:tr>
              <a:tr h="3358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16:30 – 17:00</a:t>
                      </a:r>
                      <a:endParaRPr lang="fr-FR" sz="16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Кофе-брейк</a:t>
                      </a:r>
                      <a:endParaRPr lang="fr-FR" sz="16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358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17:00 – 18:00</a:t>
                      </a:r>
                      <a:endParaRPr lang="fr-FR" sz="16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Обсуждение</a:t>
                      </a:r>
                      <a:endParaRPr lang="fr-FR" sz="16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15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6915" y="3346696"/>
            <a:ext cx="8090170" cy="107721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Степан ванин, консультант по аналитическим решениям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stepan.vanin@sas.com, +7 901 518-33-95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" y="4201471"/>
            <a:ext cx="9143999" cy="738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  <a:p>
            <a:r>
              <a:rPr lang="ru-RU" sz="1400" b="1" dirty="0" smtClean="0"/>
              <a:t>Николай </a:t>
            </a:r>
            <a:r>
              <a:rPr lang="ru-RU" sz="1400" b="1" dirty="0"/>
              <a:t>Филипенков, руководитель направления </a:t>
            </a:r>
            <a:r>
              <a:rPr lang="ru-RU" sz="1400" b="1" dirty="0" smtClean="0"/>
              <a:t>риск-менеджмента</a:t>
            </a:r>
            <a:endParaRPr lang="ru-RU" sz="1400" b="1" dirty="0"/>
          </a:p>
          <a:p>
            <a:r>
              <a:rPr lang="en-US" sz="1400" b="1" dirty="0"/>
              <a:t>Nikolay.Filipenkov@sas.com, +7 903 728-92-45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393444" y="2319144"/>
            <a:ext cx="415371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182563" rtl="0" eaLnBrk="0" fontAlgn="base" hangingPunct="0">
              <a:spcBef>
                <a:spcPct val="0"/>
              </a:spcBef>
              <a:spcAft>
                <a:spcPct val="0"/>
              </a:spcAft>
              <a:defRPr sz="1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defTabSz="182563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B76"/>
                </a:solidFill>
                <a:latin typeface="Arial Black" pitchFamily="34" charset="0"/>
              </a:defRPr>
            </a:lvl2pPr>
            <a:lvl3pPr algn="r" defTabSz="182563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B76"/>
                </a:solidFill>
                <a:latin typeface="Arial Black" pitchFamily="34" charset="0"/>
              </a:defRPr>
            </a:lvl3pPr>
            <a:lvl4pPr algn="r" defTabSz="182563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B76"/>
                </a:solidFill>
                <a:latin typeface="Arial Black" pitchFamily="34" charset="0"/>
              </a:defRPr>
            </a:lvl4pPr>
            <a:lvl5pPr algn="r" defTabSz="182563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B76"/>
                </a:solidFill>
                <a:latin typeface="Arial Black" pitchFamily="34" charset="0"/>
              </a:defRPr>
            </a:lvl5pPr>
            <a:lvl6pPr marL="457200" algn="r" defTabSz="182563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3B76"/>
                </a:solidFill>
                <a:latin typeface="Arial Black" pitchFamily="34" charset="0"/>
              </a:defRPr>
            </a:lvl6pPr>
            <a:lvl7pPr marL="914400" algn="r" defTabSz="182563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3B76"/>
                </a:solidFill>
                <a:latin typeface="Arial Black" pitchFamily="34" charset="0"/>
              </a:defRPr>
            </a:lvl7pPr>
            <a:lvl8pPr marL="1371600" algn="r" defTabSz="182563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3B76"/>
                </a:solidFill>
                <a:latin typeface="Arial Black" pitchFamily="34" charset="0"/>
              </a:defRPr>
            </a:lvl8pPr>
            <a:lvl9pPr marL="1828800" algn="r" defTabSz="182563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3B76"/>
                </a:solidFill>
                <a:latin typeface="Arial Black" pitchFamily="34" charset="0"/>
              </a:defRPr>
            </a:lvl9pPr>
          </a:lstStyle>
          <a:p>
            <a:r>
              <a:rPr lang="ru-RU" sz="2000" dirty="0" smtClean="0"/>
              <a:t>контакты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909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/>
          <p:cNvSpPr txBox="1">
            <a:spLocks/>
          </p:cNvSpPr>
          <p:nvPr/>
        </p:nvSpPr>
        <p:spPr>
          <a:xfrm>
            <a:off x="0" y="105643"/>
            <a:ext cx="919690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Как текстовая аналитика </a:t>
            </a:r>
            <a:r>
              <a:rPr lang="ru-RU" sz="1800" dirty="0" smtClean="0"/>
              <a:t>помогает в кредитном скоринге</a:t>
            </a:r>
            <a:r>
              <a:rPr lang="ru-RU" sz="1800" dirty="0" smtClean="0"/>
              <a:t>?</a:t>
            </a:r>
            <a:endParaRPr lang="en-US" sz="1800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3105677" y="649233"/>
            <a:ext cx="6038323" cy="2891526"/>
          </a:xfrm>
          <a:prstGeom prst="rect">
            <a:avLst/>
          </a:prstGeom>
        </p:spPr>
        <p:txBody>
          <a:bodyPr/>
          <a:lstStyle>
            <a:lvl1pPr marL="18288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800" b="0" kern="1200" cap="none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tabLst/>
              <a:defRPr sz="16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4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2970" indent="-17145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10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Повышение точности моделей кредитного скоринга</a:t>
            </a:r>
            <a:r>
              <a:rPr lang="ru-RU" b="1" dirty="0" smtClean="0">
                <a:latin typeface="Cambria" panose="02040503050406030204" pitchFamily="18" charset="0"/>
              </a:rPr>
              <a:t/>
            </a:r>
            <a:br>
              <a:rPr lang="ru-RU" b="1" dirty="0" smtClean="0">
                <a:latin typeface="Cambria" panose="02040503050406030204" pitchFamily="18" charset="0"/>
              </a:rPr>
            </a:br>
            <a:r>
              <a:rPr lang="ru-RU" i="1" dirty="0">
                <a:latin typeface="Cambria" panose="02040503050406030204" pitchFamily="18" charset="0"/>
              </a:rPr>
              <a:t>Неструктурированные поля анкетных данных: профессия, должность, </a:t>
            </a:r>
            <a:r>
              <a:rPr lang="ru-RU" i="1" dirty="0" smtClean="0">
                <a:latin typeface="Cambria" panose="02040503050406030204" pitchFamily="18" charset="0"/>
              </a:rPr>
              <a:t>графа </a:t>
            </a:r>
            <a:r>
              <a:rPr lang="ru-RU" i="1" dirty="0">
                <a:latin typeface="Cambria" panose="02040503050406030204" pitchFamily="18" charset="0"/>
              </a:rPr>
              <a:t>«другое</a:t>
            </a:r>
            <a:r>
              <a:rPr lang="ru-RU" i="1" dirty="0" smtClean="0">
                <a:latin typeface="Cambria" panose="02040503050406030204" pitchFamily="18" charset="0"/>
              </a:rPr>
              <a:t>»</a:t>
            </a:r>
            <a:endParaRPr lang="en-US" b="1" dirty="0" smtClean="0">
              <a:latin typeface="Cambria" panose="02040503050406030204" pitchFamily="18" charset="0"/>
            </a:endParaRPr>
          </a:p>
          <a:p>
            <a:pPr marL="365760" lvl="2" indent="0">
              <a:buNone/>
            </a:pPr>
            <a:r>
              <a:rPr lang="ru-RU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SAS Text Miner</a:t>
            </a:r>
            <a:r>
              <a:rPr lang="ru-RU" b="1" dirty="0" smtClean="0">
                <a:latin typeface="Cambria" panose="02040503050406030204" pitchFamily="18" charset="0"/>
              </a:rPr>
              <a:t/>
            </a:r>
            <a:br>
              <a:rPr lang="ru-RU" b="1" dirty="0" smtClean="0">
                <a:latin typeface="Cambria" panose="02040503050406030204" pitchFamily="18" charset="0"/>
              </a:rPr>
            </a:br>
            <a:endParaRPr lang="ru-RU" b="1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/>
                </a:solidFill>
                <a:latin typeface="Cambria" panose="02040503050406030204" pitchFamily="18" charset="0"/>
              </a:rPr>
              <a:t>Автоматическая </a:t>
            </a:r>
            <a:r>
              <a:rPr lang="ru-RU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проверка </a:t>
            </a:r>
            <a:r>
              <a:rPr lang="ru-RU" b="1" dirty="0">
                <a:solidFill>
                  <a:schemeClr val="accent2"/>
                </a:solidFill>
                <a:latin typeface="Cambria" panose="02040503050406030204" pitchFamily="18" charset="0"/>
              </a:rPr>
              <a:t>и обогащение анкетных данных в </a:t>
            </a:r>
            <a:r>
              <a:rPr lang="ru-RU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Интернете</a:t>
            </a:r>
            <a:endParaRPr lang="ru-RU" b="1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182880" lvl="1" indent="0">
              <a:buNone/>
            </a:pPr>
            <a:r>
              <a:rPr lang="ru-RU" i="1" dirty="0">
                <a:latin typeface="Cambria" panose="02040503050406030204" pitchFamily="18" charset="0"/>
              </a:rPr>
              <a:t>	Существование </a:t>
            </a:r>
            <a:r>
              <a:rPr lang="ru-RU" i="1" dirty="0" smtClean="0">
                <a:latin typeface="Cambria" panose="02040503050406030204" pitchFamily="18" charset="0"/>
              </a:rPr>
              <a:t>места работы, позитив/негатив </a:t>
            </a:r>
            <a:r>
              <a:rPr lang="ru-RU" i="1" dirty="0">
                <a:latin typeface="Cambria" panose="02040503050406030204" pitchFamily="18" charset="0"/>
              </a:rPr>
              <a:t>об </a:t>
            </a:r>
            <a:r>
              <a:rPr lang="ru-RU" i="1" dirty="0" smtClean="0">
                <a:latin typeface="Cambria" panose="02040503050406030204" pitchFamily="18" charset="0"/>
              </a:rPr>
              <a:t>	организации </a:t>
            </a:r>
            <a:r>
              <a:rPr lang="ru-RU" i="1" dirty="0">
                <a:latin typeface="Cambria" panose="02040503050406030204" pitchFamily="18" charset="0"/>
              </a:rPr>
              <a:t>и ее </a:t>
            </a:r>
            <a:r>
              <a:rPr lang="ru-RU" i="1" dirty="0" smtClean="0">
                <a:latin typeface="Cambria" panose="02040503050406030204" pitchFamily="18" charset="0"/>
              </a:rPr>
              <a:t>продуктах, данные из </a:t>
            </a:r>
            <a:r>
              <a:rPr lang="ru-RU" i="1" dirty="0">
                <a:latin typeface="Cambria" panose="02040503050406030204" pitchFamily="18" charset="0"/>
              </a:rPr>
              <a:t>социальных </a:t>
            </a:r>
            <a:r>
              <a:rPr lang="ru-RU" i="1" dirty="0" smtClean="0">
                <a:latin typeface="Cambria" panose="02040503050406030204" pitchFamily="18" charset="0"/>
              </a:rPr>
              <a:t>сетей </a:t>
            </a:r>
            <a:endParaRPr lang="ru-RU" i="1" dirty="0">
              <a:latin typeface="Cambria" panose="02040503050406030204" pitchFamily="18" charset="0"/>
            </a:endParaRPr>
          </a:p>
          <a:p>
            <a:pPr marL="365760" lvl="2" indent="0">
              <a:buNone/>
            </a:pPr>
            <a:r>
              <a:rPr lang="ru-RU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SAS </a:t>
            </a:r>
            <a:r>
              <a:rPr lang="ru-RU" b="1" dirty="0">
                <a:solidFill>
                  <a:schemeClr val="accent1"/>
                </a:solidFill>
                <a:latin typeface="Cambria" panose="02040503050406030204" pitchFamily="18" charset="0"/>
              </a:rPr>
              <a:t>Text </a:t>
            </a:r>
            <a:r>
              <a:rPr lang="ru-RU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Miner, </a:t>
            </a:r>
            <a:r>
              <a:rPr lang="en-US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SAS Text Analytics, SAS Social Media Analytics</a:t>
            </a:r>
            <a:endParaRPr lang="ru-RU" b="1" dirty="0" smtClean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9" y="715274"/>
            <a:ext cx="2514245" cy="1885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194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tatic_earth_c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311" y="2682838"/>
            <a:ext cx="3011363" cy="174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090052" y="495295"/>
            <a:ext cx="2810127" cy="2107286"/>
            <a:chOff x="5922949" y="121397"/>
            <a:chExt cx="2937231" cy="2279773"/>
          </a:xfrm>
        </p:grpSpPr>
        <p:pic>
          <p:nvPicPr>
            <p:cNvPr id="7" name="Picture 10" descr="Revenue_B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 r="6519"/>
            <a:stretch/>
          </p:blipFill>
          <p:spPr bwMode="auto">
            <a:xfrm>
              <a:off x="5922949" y="121397"/>
              <a:ext cx="2937231" cy="217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8" name="Picture 2" descr="\\maytag\SPI\PROJECTS\SAS\FLASH\PROJECTS\BLD_T\GLOBAL_FORUM_2008\legen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9540" y="1990382"/>
              <a:ext cx="767996" cy="41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 rot="1131068">
              <a:off x="6970831" y="1580982"/>
              <a:ext cx="818216" cy="283023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cap="rnd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smtClean="0">
                  <a:solidFill>
                    <a:srgbClr val="292929"/>
                  </a:solidFill>
                  <a:ea typeface="ＭＳ Ｐゴシック" pitchFamily="34" charset="-128"/>
                </a:rPr>
                <a:t>3</a:t>
              </a:r>
              <a:r>
                <a:rPr lang="ru-RU" sz="1100" dirty="0" smtClean="0">
                  <a:solidFill>
                    <a:srgbClr val="292929"/>
                  </a:solidFill>
                  <a:ea typeface="ＭＳ Ｐゴシック" pitchFamily="34" charset="-128"/>
                </a:rPr>
                <a:t>7 </a:t>
              </a:r>
              <a:r>
                <a:rPr lang="en-US" sz="1100" dirty="0" smtClean="0">
                  <a:solidFill>
                    <a:srgbClr val="292929"/>
                  </a:solidFill>
                  <a:ea typeface="ＭＳ Ｐゴシック" pitchFamily="34" charset="-128"/>
                </a:rPr>
                <a:t>Years</a:t>
              </a:r>
              <a:endParaRPr lang="en-US" sz="1100" dirty="0">
                <a:solidFill>
                  <a:srgbClr val="292929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9818" y="628438"/>
            <a:ext cx="6308725" cy="3847207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/>
                </a:solidFill>
                <a:latin typeface="Cambria" panose="02040503050406030204" pitchFamily="18" charset="0"/>
              </a:rPr>
              <a:t>SAS – крупнейшая </a:t>
            </a: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международная компания-разработчик программного обеспечения</a:t>
            </a:r>
            <a:b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37 </a:t>
            </a:r>
            <a:r>
              <a:rPr lang="ru-RU" dirty="0">
                <a:solidFill>
                  <a:schemeClr val="accent3"/>
                </a:solidFill>
                <a:latin typeface="Cambria" panose="02040503050406030204" pitchFamily="18" charset="0"/>
              </a:rPr>
              <a:t>лет (с 1976 г.) непрерывного роста </a:t>
            </a: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выручки,</a:t>
            </a:r>
            <a:r>
              <a:rPr lang="ru-RU" dirty="0">
                <a:solidFill>
                  <a:schemeClr val="accent3"/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chemeClr val="accent3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до </a:t>
            </a:r>
            <a:r>
              <a:rPr lang="ru-RU" dirty="0">
                <a:solidFill>
                  <a:schemeClr val="accent3"/>
                </a:solidFill>
                <a:latin typeface="Cambria" panose="02040503050406030204" pitchFamily="18" charset="0"/>
              </a:rPr>
              <a:t>25% </a:t>
            </a: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которой реинвестируется в исследования </a:t>
            </a: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/>
                </a:solidFill>
                <a:latin typeface="Cambria" panose="02040503050406030204" pitchFamily="18" charset="0"/>
              </a:rPr>
              <a:t>Глобальная компания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13 000</a:t>
            </a:r>
            <a:r>
              <a:rPr lang="ru-RU" i="1" dirty="0">
                <a:solidFill>
                  <a:schemeClr val="accent3"/>
                </a:solidFill>
                <a:latin typeface="Cambria" panose="02040503050406030204" pitchFamily="18" charset="0"/>
              </a:rPr>
              <a:t>+ сотрудников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3"/>
                </a:solidFill>
                <a:latin typeface="Cambria" panose="02040503050406030204" pitchFamily="18" charset="0"/>
              </a:rPr>
              <a:t>400 офисов по всему миру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3"/>
                </a:solidFill>
                <a:latin typeface="Cambria" panose="02040503050406030204" pitchFamily="18" charset="0"/>
              </a:rPr>
              <a:t>Более </a:t>
            </a:r>
            <a:r>
              <a:rPr lang="ru-RU" i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60 </a:t>
            </a:r>
            <a:r>
              <a:rPr lang="ru-RU" i="1" dirty="0">
                <a:solidFill>
                  <a:schemeClr val="accent3"/>
                </a:solidFill>
                <a:latin typeface="Cambria" panose="02040503050406030204" pitchFamily="18" charset="0"/>
              </a:rPr>
              <a:t>000 клиентов в 126 </a:t>
            </a:r>
            <a:r>
              <a:rPr lang="ru-RU" i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странах</a:t>
            </a:r>
            <a:br>
              <a:rPr lang="ru-RU" i="1" dirty="0" smtClean="0">
                <a:solidFill>
                  <a:schemeClr val="accent3"/>
                </a:solidFill>
                <a:latin typeface="Cambria" panose="02040503050406030204" pitchFamily="18" charset="0"/>
              </a:rPr>
            </a:br>
            <a:endParaRPr lang="ru-RU" i="1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/>
                </a:solidFill>
                <a:latin typeface="Cambria" panose="02040503050406030204" pitchFamily="18" charset="0"/>
              </a:rPr>
              <a:t>97% финансовых институтов в списке </a:t>
            </a:r>
            <a: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chemeClr val="accent3"/>
                </a:solidFill>
                <a:latin typeface="Cambria" panose="02040503050406030204" pitchFamily="18" charset="0"/>
              </a:rPr>
            </a:br>
            <a:endParaRPr lang="ru-RU" dirty="0" smtClean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FORTUNE </a:t>
            </a:r>
            <a:r>
              <a:rPr lang="ru-RU" b="1" dirty="0" err="1">
                <a:solidFill>
                  <a:schemeClr val="accent3"/>
                </a:solidFill>
                <a:latin typeface="Cambria" panose="02040503050406030204" pitchFamily="18" charset="0"/>
              </a:rPr>
              <a:t>Global</a:t>
            </a:r>
            <a:r>
              <a:rPr lang="ru-RU" b="1" dirty="0">
                <a:solidFill>
                  <a:schemeClr val="accent3"/>
                </a:solidFill>
                <a:latin typeface="Cambria" panose="02040503050406030204" pitchFamily="18" charset="0"/>
              </a:rPr>
              <a:t> 500 – это клиенты </a:t>
            </a:r>
            <a:r>
              <a:rPr lang="ru-RU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SAS</a:t>
            </a:r>
            <a:endParaRPr lang="en-US" b="1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19818" y="125963"/>
            <a:ext cx="8919407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/>
              <a:t>Sas</a:t>
            </a:r>
            <a:r>
              <a:rPr lang="en-US" sz="1800" dirty="0" smtClean="0"/>
              <a:t>: </a:t>
            </a:r>
            <a:r>
              <a:rPr lang="ru-RU" sz="1800" dirty="0" smtClean="0"/>
              <a:t>ВЗГЛЯД СО СТОРОНЫ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1986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ox"/>
          <p:cNvSpPr/>
          <p:nvPr/>
        </p:nvSpPr>
        <p:spPr bwMode="auto">
          <a:xfrm>
            <a:off x="119818" y="694962"/>
            <a:ext cx="8919407" cy="3991987"/>
          </a:xfrm>
          <a:prstGeom prst="rect">
            <a:avLst/>
          </a:prstGeom>
          <a:gradFill rotWithShape="1">
            <a:gsLst>
              <a:gs pos="0">
                <a:srgbClr val="97C0E6">
                  <a:tint val="50000"/>
                  <a:satMod val="300000"/>
                </a:srgbClr>
              </a:gs>
              <a:gs pos="35000">
                <a:srgbClr val="97C0E6">
                  <a:tint val="37000"/>
                  <a:satMod val="300000"/>
                </a:srgbClr>
              </a:gs>
              <a:gs pos="100000">
                <a:srgbClr val="97C0E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7C0E6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rgbClr val="29292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Rectangle 12"/>
          <p:cNvSpPr/>
          <p:nvPr/>
        </p:nvSpPr>
        <p:spPr bwMode="auto">
          <a:xfrm>
            <a:off x="311794" y="795060"/>
            <a:ext cx="8607551" cy="37279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17000"/>
              </a:spcAft>
              <a:buClr>
                <a:srgbClr val="292929"/>
              </a:buClr>
              <a:buFont typeface="Wingdings" pitchFamily="2" charset="2"/>
              <a:buNone/>
              <a:defRPr/>
            </a:pPr>
            <a:r>
              <a:rPr lang="ru-RU" sz="1600" kern="0" dirty="0">
                <a:solidFill>
                  <a:srgbClr val="FFFFFF"/>
                </a:solidFill>
                <a:latin typeface="Arial"/>
                <a:cs typeface="+mn-cs"/>
              </a:rPr>
              <a:t>Портал отчетности по управлению рисками и противодействию мошенничеству</a:t>
            </a:r>
            <a:endParaRPr lang="en-US" sz="1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cxnSp>
        <p:nvCxnSpPr>
          <p:cNvPr id="8" name="Straight Arrow Connector 57"/>
          <p:cNvCxnSpPr>
            <a:cxnSpLocks noChangeShapeType="1"/>
          </p:cNvCxnSpPr>
          <p:nvPr/>
        </p:nvCxnSpPr>
        <p:spPr bwMode="auto">
          <a:xfrm flipV="1">
            <a:off x="4688681" y="3455945"/>
            <a:ext cx="0" cy="1147880"/>
          </a:xfrm>
          <a:prstGeom prst="straightConnector1">
            <a:avLst/>
          </a:prstGeom>
          <a:noFill/>
          <a:ln w="57150" algn="ctr">
            <a:solidFill>
              <a:srgbClr val="FF8917"/>
            </a:solidFill>
            <a:round/>
            <a:headEnd/>
            <a:tailEnd type="triangle" w="med" len="med"/>
          </a:ln>
        </p:spPr>
      </p:cxnSp>
      <p:cxnSp>
        <p:nvCxnSpPr>
          <p:cNvPr id="9" name="Straight Arrow Connector 58"/>
          <p:cNvCxnSpPr>
            <a:cxnSpLocks noChangeShapeType="1"/>
            <a:endCxn id="17" idx="2"/>
          </p:cNvCxnSpPr>
          <p:nvPr/>
        </p:nvCxnSpPr>
        <p:spPr bwMode="auto">
          <a:xfrm flipH="1" flipV="1">
            <a:off x="3164984" y="3455945"/>
            <a:ext cx="6049" cy="762217"/>
          </a:xfrm>
          <a:prstGeom prst="straightConnector1">
            <a:avLst/>
          </a:prstGeom>
          <a:noFill/>
          <a:ln w="57150" algn="ctr">
            <a:solidFill>
              <a:srgbClr val="FF8917"/>
            </a:solidFill>
            <a:round/>
            <a:headEnd/>
            <a:tailEnd type="triangle" w="med" len="med"/>
          </a:ln>
        </p:spPr>
      </p:cxnSp>
      <p:cxnSp>
        <p:nvCxnSpPr>
          <p:cNvPr id="10" name="Straight Arrow Connector 59"/>
          <p:cNvCxnSpPr>
            <a:cxnSpLocks noChangeShapeType="1"/>
            <a:endCxn id="21" idx="2"/>
          </p:cNvCxnSpPr>
          <p:nvPr/>
        </p:nvCxnSpPr>
        <p:spPr bwMode="auto">
          <a:xfrm flipH="1" flipV="1">
            <a:off x="8034828" y="3453932"/>
            <a:ext cx="6183" cy="764230"/>
          </a:xfrm>
          <a:prstGeom prst="straightConnector1">
            <a:avLst/>
          </a:prstGeom>
          <a:noFill/>
          <a:ln w="57150" algn="ctr">
            <a:solidFill>
              <a:srgbClr val="FF8917"/>
            </a:solidFill>
            <a:round/>
            <a:headEnd/>
            <a:tailEnd type="triangle" w="med" len="med"/>
          </a:ln>
        </p:spPr>
      </p:cxnSp>
      <p:cxnSp>
        <p:nvCxnSpPr>
          <p:cNvPr id="11" name="Straight Arrow Connector 60"/>
          <p:cNvCxnSpPr>
            <a:cxnSpLocks noChangeShapeType="1"/>
          </p:cNvCxnSpPr>
          <p:nvPr/>
        </p:nvCxnSpPr>
        <p:spPr bwMode="auto">
          <a:xfrm flipH="1" flipV="1">
            <a:off x="6245033" y="3516171"/>
            <a:ext cx="11306" cy="996456"/>
          </a:xfrm>
          <a:prstGeom prst="straightConnector1">
            <a:avLst/>
          </a:prstGeom>
          <a:noFill/>
          <a:ln w="57150" algn="ctr">
            <a:solidFill>
              <a:srgbClr val="FF8917"/>
            </a:solidFill>
            <a:round/>
            <a:headEnd/>
            <a:tailEnd type="triangle" w="med" len="med"/>
          </a:ln>
        </p:spPr>
      </p:cxnSp>
      <p:cxnSp>
        <p:nvCxnSpPr>
          <p:cNvPr id="12" name="Straight Arrow Connector 65"/>
          <p:cNvCxnSpPr>
            <a:cxnSpLocks noChangeShapeType="1"/>
          </p:cNvCxnSpPr>
          <p:nvPr/>
        </p:nvCxnSpPr>
        <p:spPr bwMode="auto">
          <a:xfrm flipH="1" flipV="1">
            <a:off x="3151188" y="1172524"/>
            <a:ext cx="8109" cy="1922340"/>
          </a:xfrm>
          <a:prstGeom prst="straightConnector1">
            <a:avLst/>
          </a:prstGeom>
          <a:noFill/>
          <a:ln w="57150" algn="ctr">
            <a:solidFill>
              <a:srgbClr val="FF8917"/>
            </a:solidFill>
            <a:round/>
            <a:headEnd/>
            <a:tailEnd type="triangle" w="med" len="med"/>
          </a:ln>
        </p:spPr>
      </p:cxnSp>
      <p:cxnSp>
        <p:nvCxnSpPr>
          <p:cNvPr id="13" name="Straight Arrow Connector 67"/>
          <p:cNvCxnSpPr>
            <a:cxnSpLocks noChangeShapeType="1"/>
          </p:cNvCxnSpPr>
          <p:nvPr/>
        </p:nvCxnSpPr>
        <p:spPr bwMode="auto">
          <a:xfrm flipV="1">
            <a:off x="4654550" y="1171206"/>
            <a:ext cx="0" cy="1923658"/>
          </a:xfrm>
          <a:prstGeom prst="straightConnector1">
            <a:avLst/>
          </a:prstGeom>
          <a:noFill/>
          <a:ln w="57150" algn="ctr">
            <a:solidFill>
              <a:srgbClr val="FF8917"/>
            </a:solidFill>
            <a:round/>
            <a:headEnd/>
            <a:tailEnd type="triangle" w="med" len="med"/>
          </a:ln>
        </p:spPr>
      </p:cxnSp>
      <p:cxnSp>
        <p:nvCxnSpPr>
          <p:cNvPr id="14" name="Straight Arrow Connector 68"/>
          <p:cNvCxnSpPr>
            <a:cxnSpLocks noChangeShapeType="1"/>
          </p:cNvCxnSpPr>
          <p:nvPr/>
        </p:nvCxnSpPr>
        <p:spPr bwMode="auto">
          <a:xfrm flipH="1" flipV="1">
            <a:off x="8022200" y="1172525"/>
            <a:ext cx="18811" cy="1922339"/>
          </a:xfrm>
          <a:prstGeom prst="straightConnector1">
            <a:avLst/>
          </a:prstGeom>
          <a:noFill/>
          <a:ln w="57150" algn="ctr">
            <a:solidFill>
              <a:srgbClr val="FF8917"/>
            </a:solidFill>
            <a:round/>
            <a:headEnd/>
            <a:tailEnd type="triangle" w="med" len="med"/>
          </a:ln>
        </p:spPr>
      </p:cxnSp>
      <p:cxnSp>
        <p:nvCxnSpPr>
          <p:cNvPr id="15" name="Straight Arrow Connector 69"/>
          <p:cNvCxnSpPr>
            <a:cxnSpLocks noChangeShapeType="1"/>
          </p:cNvCxnSpPr>
          <p:nvPr/>
        </p:nvCxnSpPr>
        <p:spPr bwMode="auto">
          <a:xfrm flipV="1">
            <a:off x="1320799" y="1171206"/>
            <a:ext cx="1" cy="1923658"/>
          </a:xfrm>
          <a:prstGeom prst="straightConnector1">
            <a:avLst/>
          </a:prstGeom>
          <a:noFill/>
          <a:ln w="57150" algn="ctr">
            <a:solidFill>
              <a:srgbClr val="FF8917"/>
            </a:solidFill>
            <a:round/>
            <a:headEnd/>
            <a:tailEnd type="triangle" w="med" len="med"/>
          </a:ln>
        </p:spPr>
      </p:cxnSp>
      <p:cxnSp>
        <p:nvCxnSpPr>
          <p:cNvPr id="16" name="Straight Arrow Connector 71"/>
          <p:cNvCxnSpPr>
            <a:cxnSpLocks noChangeShapeType="1"/>
          </p:cNvCxnSpPr>
          <p:nvPr/>
        </p:nvCxnSpPr>
        <p:spPr bwMode="auto">
          <a:xfrm flipV="1">
            <a:off x="6256338" y="1172524"/>
            <a:ext cx="0" cy="1666482"/>
          </a:xfrm>
          <a:prstGeom prst="straightConnector1">
            <a:avLst/>
          </a:prstGeom>
          <a:noFill/>
          <a:ln w="57150" algn="ctr">
            <a:solidFill>
              <a:srgbClr val="FF8917"/>
            </a:solidFill>
            <a:round/>
            <a:headEnd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2466895" y="2871170"/>
            <a:ext cx="1396177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FFFFFF"/>
                </a:solidFill>
                <a:latin typeface="Arial"/>
                <a:cs typeface="+mn-cs"/>
              </a:rPr>
              <a:t>Кредитный </a:t>
            </a:r>
            <a:r>
              <a:rPr lang="ru-RU" sz="1600" kern="0" dirty="0" err="1">
                <a:solidFill>
                  <a:srgbClr val="FFFFFF"/>
                </a:solidFill>
                <a:latin typeface="Arial"/>
                <a:cs typeface="+mn-cs"/>
              </a:rPr>
              <a:t>скоринг</a:t>
            </a:r>
            <a:endParaRPr lang="en-US" sz="16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6199" y="2870647"/>
            <a:ext cx="1396177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Arial"/>
                <a:cs typeface="+mn-cs"/>
              </a:rPr>
              <a:t>RWA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3624" y="2209546"/>
            <a:ext cx="1545432" cy="584775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FFFFFF"/>
                </a:solidFill>
                <a:latin typeface="Arial"/>
                <a:cs typeface="+mn-cs"/>
              </a:rPr>
              <a:t>Рыночный риск</a:t>
            </a:r>
            <a:endParaRPr lang="en-US" sz="16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3623" y="2869157"/>
            <a:ext cx="1545432" cy="584775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Arial"/>
                <a:cs typeface="+mn-cs"/>
              </a:rPr>
              <a:t>ALM </a:t>
            </a:r>
            <a:r>
              <a:rPr lang="ru-RU" sz="1600" kern="0" dirty="0" smtClean="0">
                <a:solidFill>
                  <a:srgbClr val="FFFFFF"/>
                </a:solidFill>
                <a:latin typeface="Arial"/>
                <a:cs typeface="+mn-cs"/>
              </a:rPr>
              <a:t>и Риск </a:t>
            </a:r>
            <a:r>
              <a:rPr lang="ru-RU" sz="1600" kern="0" dirty="0">
                <a:solidFill>
                  <a:srgbClr val="FFFFFF"/>
                </a:solidFill>
                <a:latin typeface="Arial"/>
                <a:cs typeface="+mn-cs"/>
              </a:rPr>
              <a:t>ликвидности</a:t>
            </a:r>
            <a:endParaRPr lang="en-US" sz="16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6700" y="2870732"/>
            <a:ext cx="1796255" cy="58320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FFFFFF"/>
                </a:solidFill>
                <a:latin typeface="Arial"/>
                <a:cs typeface="+mn-cs"/>
              </a:rPr>
              <a:t>Операционный </a:t>
            </a:r>
            <a:r>
              <a:rPr lang="ru-RU" sz="1600" kern="0" dirty="0" smtClean="0">
                <a:solidFill>
                  <a:srgbClr val="FFFFFF"/>
                </a:solidFill>
                <a:latin typeface="Arial"/>
                <a:cs typeface="+mn-cs"/>
              </a:rPr>
              <a:t>риск </a:t>
            </a:r>
            <a:r>
              <a:rPr lang="en-US" sz="1600" kern="0" dirty="0" smtClean="0">
                <a:solidFill>
                  <a:srgbClr val="FFFFFF"/>
                </a:solidFill>
                <a:latin typeface="Arial"/>
                <a:cs typeface="+mn-cs"/>
              </a:rPr>
              <a:t>/ GRC</a:t>
            </a:r>
            <a:endParaRPr lang="en-US" sz="16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043" y="2209546"/>
            <a:ext cx="210551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FFFFFF"/>
                </a:solidFill>
                <a:latin typeface="Arial"/>
                <a:cs typeface="+mn-cs"/>
              </a:rPr>
              <a:t>Противодействие </a:t>
            </a:r>
            <a:r>
              <a:rPr lang="ru-RU" sz="1600" kern="0" dirty="0" smtClean="0">
                <a:solidFill>
                  <a:srgbClr val="FFFFFF"/>
                </a:solidFill>
                <a:latin typeface="Arial"/>
                <a:cs typeface="+mn-cs"/>
              </a:rPr>
              <a:t>отмыванию</a:t>
            </a:r>
            <a:endParaRPr lang="ru-RU" sz="16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087" y="2870647"/>
            <a:ext cx="210551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FFFFFF"/>
                </a:solidFill>
                <a:latin typeface="Arial"/>
                <a:cs typeface="+mn-cs"/>
              </a:rPr>
              <a:t>Противодействие мошенничеству</a:t>
            </a:r>
            <a:endParaRPr lang="en-US" sz="16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66894" y="1560348"/>
            <a:ext cx="6452451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FFFFFF"/>
                </a:solidFill>
                <a:latin typeface="Arial"/>
                <a:cs typeface="+mn-cs"/>
              </a:rPr>
              <a:t>Агрегация</a:t>
            </a:r>
            <a:endParaRPr lang="en-US" sz="1600" kern="0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FFFFFF"/>
                </a:solidFill>
                <a:latin typeface="Arial"/>
                <a:cs typeface="+mn-cs"/>
              </a:rPr>
              <a:t>рисков</a:t>
            </a:r>
            <a:endParaRPr lang="en-US" sz="16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6895" y="2209156"/>
            <a:ext cx="1384804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FFFFFF"/>
                </a:solidFill>
                <a:latin typeface="Arial"/>
                <a:cs typeface="+mn-cs"/>
              </a:rPr>
              <a:t>Управление моделями</a:t>
            </a:r>
            <a:endParaRPr lang="en-US" sz="16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cxnSp>
        <p:nvCxnSpPr>
          <p:cNvPr id="26" name="Straight Arrow Connector 54"/>
          <p:cNvCxnSpPr>
            <a:cxnSpLocks noChangeShapeType="1"/>
            <a:endCxn id="23" idx="2"/>
          </p:cNvCxnSpPr>
          <p:nvPr/>
        </p:nvCxnSpPr>
        <p:spPr bwMode="auto">
          <a:xfrm flipV="1">
            <a:off x="1330843" y="3455422"/>
            <a:ext cx="1" cy="762740"/>
          </a:xfrm>
          <a:prstGeom prst="straightConnector1">
            <a:avLst/>
          </a:prstGeom>
          <a:noFill/>
          <a:ln w="57150" algn="ctr">
            <a:solidFill>
              <a:srgbClr val="FF8917"/>
            </a:solidFill>
            <a:round/>
            <a:headEnd/>
            <a:tailEnd type="triangle" w="med" len="med"/>
          </a:ln>
        </p:spPr>
      </p:cxnSp>
      <p:sp>
        <p:nvSpPr>
          <p:cNvPr id="28" name="Rectangle 30"/>
          <p:cNvSpPr/>
          <p:nvPr/>
        </p:nvSpPr>
        <p:spPr bwMode="auto">
          <a:xfrm>
            <a:off x="268043" y="4208423"/>
            <a:ext cx="8664912" cy="395401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ct val="17000"/>
              </a:spcAft>
              <a:buClr>
                <a:srgbClr val="29292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Управление данными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–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Качество данных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Модели и потоки данных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 –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Витрины данных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Rectangle 30"/>
          <p:cNvSpPr/>
          <p:nvPr/>
        </p:nvSpPr>
        <p:spPr bwMode="auto">
          <a:xfrm>
            <a:off x="278086" y="3593226"/>
            <a:ext cx="3584986" cy="30707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ct val="17000"/>
              </a:spcAft>
              <a:buClr>
                <a:srgbClr val="29292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Механизм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обработки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заявок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87" y="1551354"/>
            <a:ext cx="210551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FFFFFF"/>
                </a:solidFill>
                <a:latin typeface="Arial"/>
              </a:rPr>
              <a:t>Проведение расследований</a:t>
            </a:r>
            <a:endParaRPr lang="en-US" sz="16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35492" y="2209546"/>
            <a:ext cx="1796255" cy="584775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FFFFFF"/>
                </a:solidFill>
                <a:latin typeface="Arial"/>
                <a:cs typeface="+mn-cs"/>
              </a:rPr>
              <a:t>Операционный </a:t>
            </a:r>
            <a:r>
              <a:rPr lang="en-US" sz="1600" kern="0" dirty="0" err="1" smtClean="0">
                <a:solidFill>
                  <a:srgbClr val="FFFFFF"/>
                </a:solidFill>
                <a:latin typeface="Arial"/>
                <a:cs typeface="+mn-cs"/>
              </a:rPr>
              <a:t>VaR</a:t>
            </a:r>
            <a:r>
              <a:rPr lang="en-US" sz="1600" kern="0" dirty="0" smtClean="0">
                <a:solidFill>
                  <a:srgbClr val="FFFFFF"/>
                </a:solidFill>
                <a:latin typeface="Arial"/>
                <a:cs typeface="+mn-cs"/>
              </a:rPr>
              <a:t>, Global Data</a:t>
            </a:r>
            <a:endParaRPr lang="en-US" sz="16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6200" y="2209546"/>
            <a:ext cx="1396176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FFFFFF"/>
                </a:solidFill>
                <a:latin typeface="Arial"/>
                <a:cs typeface="+mn-cs"/>
              </a:rPr>
              <a:t>Кредитный</a:t>
            </a:r>
            <a:endParaRPr lang="en-US" sz="1600" kern="0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FFFFFF"/>
                </a:solidFill>
                <a:latin typeface="Arial"/>
              </a:rPr>
              <a:t>VaR</a:t>
            </a:r>
            <a:endParaRPr lang="en-US" sz="16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7" name="Пятно 1 140"/>
          <p:cNvSpPr>
            <a:spLocks noChangeArrowheads="1"/>
          </p:cNvSpPr>
          <p:nvPr/>
        </p:nvSpPr>
        <p:spPr bwMode="auto">
          <a:xfrm>
            <a:off x="4883150" y="2458721"/>
            <a:ext cx="941388" cy="786848"/>
          </a:xfrm>
          <a:prstGeom prst="irregularSeal1">
            <a:avLst/>
          </a:prstGeom>
          <a:solidFill>
            <a:schemeClr val="accent2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marL="266700" marR="0" lvl="0" indent="-176213" algn="ctr" defTabSz="912813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HP</a:t>
            </a: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57758" y="125889"/>
            <a:ext cx="911562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/>
              <a:t>Sas</a:t>
            </a:r>
            <a:r>
              <a:rPr lang="en-US" sz="1800" dirty="0" smtClean="0"/>
              <a:t>: </a:t>
            </a:r>
            <a:r>
              <a:rPr lang="ru-RU" sz="1800" dirty="0" smtClean="0"/>
              <a:t>СИСТЕМНЫЙ подход к СКОРИНГу И УПРАВЛЕНИю РИСКАМИ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3931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1" y="3530249"/>
            <a:ext cx="2502191" cy="41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5"/>
          <a:stretch>
            <a:fillRect/>
          </a:stretch>
        </p:blipFill>
        <p:spPr bwMode="auto">
          <a:xfrm>
            <a:off x="4253658" y="1601421"/>
            <a:ext cx="2552224" cy="4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6" y="1583564"/>
            <a:ext cx="1658979" cy="4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94" y="755022"/>
            <a:ext cx="1679554" cy="4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" y="755022"/>
            <a:ext cx="2533033" cy="72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1" y="1261257"/>
            <a:ext cx="1920189" cy="68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Райффайзенбан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40" y="2621071"/>
            <a:ext cx="2033796" cy="44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09" y="3590166"/>
            <a:ext cx="2138487" cy="4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03" y="2290875"/>
            <a:ext cx="2240751" cy="32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67" y="949677"/>
            <a:ext cx="1899805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2829547"/>
            <a:ext cx="1571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 descr="Ренессанс Кредит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58" y="3041937"/>
            <a:ext cx="23431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64" y="2150124"/>
            <a:ext cx="1780655" cy="397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28" y="3646393"/>
            <a:ext cx="1913960" cy="574188"/>
          </a:xfrm>
          <a:prstGeom prst="rect">
            <a:avLst/>
          </a:prstGeom>
        </p:spPr>
      </p:pic>
      <p:pic>
        <p:nvPicPr>
          <p:cNvPr id="1026" name="Picture 2" descr="Home Credit Bank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43" b="11778"/>
          <a:stretch/>
        </p:blipFill>
        <p:spPr bwMode="auto">
          <a:xfrm>
            <a:off x="4407290" y="755022"/>
            <a:ext cx="1122480" cy="7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 главную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23" y="2217563"/>
            <a:ext cx="2196010" cy="4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инБанк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36" y="2923564"/>
            <a:ext cx="1999672" cy="3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08" y="1291318"/>
            <a:ext cx="895029" cy="3867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4045238"/>
            <a:ext cx="1981200" cy="365760"/>
          </a:xfrm>
          <a:prstGeom prst="rect">
            <a:avLst/>
          </a:prstGeom>
        </p:spPr>
      </p:pic>
      <p:pic>
        <p:nvPicPr>
          <p:cNvPr id="26" name="Picture 2" descr="C:\Users\rusand\Desktop\Меткомбанк,_логотип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37" y="3760187"/>
            <a:ext cx="2013999" cy="4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усский Cтандарт Банк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48" y="1896906"/>
            <a:ext cx="2821683" cy="6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25" y="4228118"/>
            <a:ext cx="1107754" cy="47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67" y="4314467"/>
            <a:ext cx="17907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http://www.open.ru/common/otkritie/img/logo_otkritie.png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26"/>
          <a:stretch/>
        </p:blipFill>
        <p:spPr bwMode="auto">
          <a:xfrm>
            <a:off x="4280097" y="3299101"/>
            <a:ext cx="1935574" cy="4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редит Европа Банк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12" y="2635180"/>
            <a:ext cx="2532391" cy="2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Траст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16" y="1648438"/>
            <a:ext cx="1396112" cy="3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Экспобанк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5" y="4461257"/>
            <a:ext cx="2095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sequoia.ru/design/logo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01" y="4067565"/>
            <a:ext cx="1212328" cy="6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express-bank.ru/sites/default/files/images/baners/header/header.png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19259" r="54593" b="19363"/>
          <a:stretch/>
        </p:blipFill>
        <p:spPr bwMode="auto">
          <a:xfrm>
            <a:off x="1956064" y="3120059"/>
            <a:ext cx="2062126" cy="46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Лайф Финансовая група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28" y="524200"/>
            <a:ext cx="2976550" cy="3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domadengi.ru/images/logo.gif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30" y="1945098"/>
            <a:ext cx="1421659" cy="7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alb.kz/images/logo_kz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13" y="2566539"/>
            <a:ext cx="1524637" cy="51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 descr="http://www.kaspibank.kz/image/templ/logo.gif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82" y="982249"/>
            <a:ext cx="1349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www.pristavcollection.ru/common/upload/img/logo-nrs_ru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84" y="4220581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52" y="3320205"/>
            <a:ext cx="1191427" cy="34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le 2"/>
          <p:cNvSpPr txBox="1">
            <a:spLocks/>
          </p:cNvSpPr>
          <p:nvPr/>
        </p:nvSpPr>
        <p:spPr>
          <a:xfrm>
            <a:off x="119818" y="125963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КЛИЕНТЫ </a:t>
            </a:r>
            <a:r>
              <a:rPr lang="en-US" sz="1800" dirty="0" err="1" smtClean="0"/>
              <a:t>Sas</a:t>
            </a:r>
            <a:r>
              <a:rPr lang="en-US" sz="1800" dirty="0" smtClean="0"/>
              <a:t> </a:t>
            </a:r>
            <a:r>
              <a:rPr lang="ru-RU" sz="1800" dirty="0" smtClean="0"/>
              <a:t>в россии и снг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4143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/>
          <p:cNvSpPr txBox="1">
            <a:spLocks/>
          </p:cNvSpPr>
          <p:nvPr/>
        </p:nvSpPr>
        <p:spPr>
          <a:xfrm>
            <a:off x="119818" y="125963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Направления развития кредитного скоринга</a:t>
            </a:r>
            <a:endParaRPr lang="en-US" sz="1800" dirty="0"/>
          </a:p>
        </p:txBody>
      </p:sp>
      <p:sp>
        <p:nvSpPr>
          <p:cNvPr id="40" name="Oval 39"/>
          <p:cNvSpPr/>
          <p:nvPr/>
        </p:nvSpPr>
        <p:spPr>
          <a:xfrm>
            <a:off x="3622040" y="1584960"/>
            <a:ext cx="1889760" cy="119084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/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Кредитный Скоринг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63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/>
          <p:cNvSpPr txBox="1">
            <a:spLocks/>
          </p:cNvSpPr>
          <p:nvPr/>
        </p:nvSpPr>
        <p:spPr>
          <a:xfrm>
            <a:off x="119818" y="125963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Направления развития кредитного скоринга</a:t>
            </a:r>
            <a:endParaRPr lang="en-US" sz="1800" dirty="0"/>
          </a:p>
        </p:txBody>
      </p:sp>
      <p:sp>
        <p:nvSpPr>
          <p:cNvPr id="40" name="Oval 39"/>
          <p:cNvSpPr/>
          <p:nvPr/>
        </p:nvSpPr>
        <p:spPr>
          <a:xfrm>
            <a:off x="3622040" y="1584960"/>
            <a:ext cx="1889760" cy="119084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/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Кредитный Скоринг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38583" y="629920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Кредитный конвейер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0586705">
            <a:off x="5701991" y="1684871"/>
            <a:ext cx="746401" cy="39442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4114" y="1963693"/>
            <a:ext cx="225141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Быстрое принятие решений по клиентам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54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/>
          <p:cNvSpPr txBox="1">
            <a:spLocks/>
          </p:cNvSpPr>
          <p:nvPr/>
        </p:nvSpPr>
        <p:spPr>
          <a:xfrm>
            <a:off x="119818" y="125963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Направления развития кредитного скоринга</a:t>
            </a:r>
            <a:endParaRPr lang="en-US" sz="1800" dirty="0"/>
          </a:p>
        </p:txBody>
      </p:sp>
      <p:sp>
        <p:nvSpPr>
          <p:cNvPr id="40" name="Oval 39"/>
          <p:cNvSpPr/>
          <p:nvPr/>
        </p:nvSpPr>
        <p:spPr>
          <a:xfrm>
            <a:off x="3622040" y="1584960"/>
            <a:ext cx="1889760" cy="119084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/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Кредитный Скоринг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535680" y="3627120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Текстовая Аналитика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0586705">
            <a:off x="5701991" y="1684871"/>
            <a:ext cx="746401" cy="39442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5400000">
            <a:off x="4283270" y="3001595"/>
            <a:ext cx="567299" cy="399732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44114" y="1963693"/>
            <a:ext cx="225141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Быстрое принятие решений по клиентам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85533" y="3647608"/>
            <a:ext cx="273862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Анкеты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Соцсети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Call-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центры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Блоги и форумы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4640" y="3627119"/>
            <a:ext cx="295366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Выделение важных фактов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Категоризация текстов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Структурирование текстов для обогащения моделей</a:t>
            </a:r>
            <a:endParaRPr lang="fr-FR" sz="1500" b="1" u="sng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38583" y="629920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Кредитный конвейер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7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/>
          <p:cNvSpPr txBox="1">
            <a:spLocks/>
          </p:cNvSpPr>
          <p:nvPr/>
        </p:nvSpPr>
        <p:spPr>
          <a:xfrm>
            <a:off x="119818" y="125963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Направления развития кредитного скоринга</a:t>
            </a:r>
            <a:endParaRPr lang="en-US" sz="1800" dirty="0"/>
          </a:p>
        </p:txBody>
      </p:sp>
      <p:sp>
        <p:nvSpPr>
          <p:cNvPr id="40" name="Oval 39"/>
          <p:cNvSpPr/>
          <p:nvPr/>
        </p:nvSpPr>
        <p:spPr>
          <a:xfrm>
            <a:off x="3622040" y="1584960"/>
            <a:ext cx="1889760" cy="119084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/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Кредитный Скоринг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28417" y="629920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High-Performance Analytics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535680" y="3627120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Текстовая Аналитика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0586705">
            <a:off x="5701991" y="1684871"/>
            <a:ext cx="746401" cy="39442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11999103">
            <a:off x="2680810" y="1663963"/>
            <a:ext cx="746401" cy="399732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5400000">
            <a:off x="4283270" y="3001595"/>
            <a:ext cx="567299" cy="399732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8417" y="1998284"/>
            <a:ext cx="1985572" cy="78483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Повышение точности </a:t>
            </a:r>
            <a:r>
              <a:rPr lang="ru-RU" sz="1500" dirty="0">
                <a:solidFill>
                  <a:schemeClr val="accent2"/>
                </a:solidFill>
                <a:latin typeface="Cambria" panose="02040503050406030204" pitchFamily="18" charset="0"/>
              </a:rPr>
              <a:t>моделей 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и скорости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 их расчета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85533" y="3647608"/>
            <a:ext cx="273862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Анкеты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Соцсети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Call-</a:t>
            </a: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центры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Блоги и форумы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4640" y="3627119"/>
            <a:ext cx="295366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Выделение важных фактов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Категоризация текстов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Структурирование текстов для обогащения моделей</a:t>
            </a:r>
            <a:endParaRPr lang="fr-FR" sz="1500" b="1" u="sng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38583" y="629920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Кредитный конвейер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4114" y="1963693"/>
            <a:ext cx="225141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Быстрое принятие решений по клиентам</a:t>
            </a:r>
            <a:endParaRPr lang="fr-FR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52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/>
          <p:cNvSpPr txBox="1">
            <a:spLocks/>
          </p:cNvSpPr>
          <p:nvPr/>
        </p:nvSpPr>
        <p:spPr>
          <a:xfrm>
            <a:off x="119818" y="125963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Бизнес-цели кредитного скоринга</a:t>
            </a:r>
            <a:endParaRPr lang="en-US" sz="1800" dirty="0"/>
          </a:p>
        </p:txBody>
      </p:sp>
      <p:sp>
        <p:nvSpPr>
          <p:cNvPr id="40" name="Oval 39"/>
          <p:cNvSpPr/>
          <p:nvPr/>
        </p:nvSpPr>
        <p:spPr>
          <a:xfrm>
            <a:off x="447227" y="726600"/>
            <a:ext cx="1889760" cy="119084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/>
              </a:gs>
              <a:gs pos="19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Кредитный Скоринг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19050" y="1124806"/>
            <a:ext cx="746401" cy="39442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5579" y="970156"/>
            <a:ext cx="2441877" cy="7037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ОБЕСПЕЧЕНИЕ КРЕДИТНОЙ СТРАТЕГИИ</a:t>
            </a:r>
            <a:endParaRPr lang="fr-FR" sz="15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05747" y="2577705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APPROVAL RATE</a:t>
            </a:r>
            <a:endParaRPr lang="fr-FR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7821604">
            <a:off x="3330719" y="1994479"/>
            <a:ext cx="624622" cy="39442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3223323">
            <a:off x="5359399" y="1997252"/>
            <a:ext cx="624622" cy="39442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456" y="2577705"/>
            <a:ext cx="2062480" cy="1056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МИНИМИЗАЦИЯ УРОВНЯ ПРОСРОЧКИ</a:t>
            </a:r>
            <a:endParaRPr lang="fr-FR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4183395" y="2962434"/>
            <a:ext cx="926243" cy="386080"/>
          </a:xfrm>
          <a:prstGeom prst="left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6987" y="3895566"/>
            <a:ext cx="4409439" cy="75101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КАК МИНИМИЗИРОВАТЬ УРОВЕНЬ ПРОСРОЧКИ, НЕ УМЕНЬШИВ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APPROVAL RATE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?</a:t>
            </a:r>
            <a:endParaRPr lang="fr-FR" sz="15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10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/>
          <p:cNvSpPr txBox="1">
            <a:spLocks/>
          </p:cNvSpPr>
          <p:nvPr/>
        </p:nvSpPr>
        <p:spPr>
          <a:xfrm>
            <a:off x="119818" y="125963"/>
            <a:ext cx="8589523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182880" rtl="0" eaLnBrk="1" latinLnBrk="0" hangingPunct="1">
              <a:spcBef>
                <a:spcPct val="0"/>
              </a:spcBef>
              <a:buNone/>
              <a:defRPr sz="16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два пути достижения Бизнес-целей</a:t>
            </a:r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3037604" y="588567"/>
            <a:ext cx="3078715" cy="72657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ОБЕСПЕЧЕНИЕ КРЕДИТНОЙ СТРАТЕГИИ</a:t>
            </a:r>
            <a:endParaRPr lang="fr-FR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96892" y="2807855"/>
            <a:ext cx="2062480" cy="88264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Улучшение алгоритмов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4038868" y="1449411"/>
            <a:ext cx="343181" cy="321018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88401" y="2807855"/>
            <a:ext cx="2062480" cy="889990"/>
          </a:xfrm>
          <a:prstGeom prst="round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65000">
                <a:schemeClr val="accent1"/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Обогащение информацией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6892" y="3783767"/>
            <a:ext cx="2062480" cy="86650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ru-RU" sz="15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- Регрессия</a:t>
            </a:r>
          </a:p>
          <a:p>
            <a:r>
              <a:rPr lang="ru-RU" sz="15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- Деревья решений</a:t>
            </a:r>
          </a:p>
          <a:p>
            <a:r>
              <a:rPr lang="ru-RU" sz="15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- Нейронные сети</a:t>
            </a:r>
            <a:endParaRPr lang="fr-FR" sz="15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8401" y="3791117"/>
            <a:ext cx="2062480" cy="86650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ТЕКСТОВАЯ АНАЛИТИКА</a:t>
            </a:r>
            <a:endParaRPr lang="fr-FR" sz="15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3757" y="1846651"/>
            <a:ext cx="3072562" cy="6611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УЛУЧШЕНИЕ КАЧЕСТВА СКОРИНГОВЫХ КАРТ</a:t>
            </a:r>
            <a:endParaRPr lang="fr-FR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4438079" y="1449411"/>
            <a:ext cx="343181" cy="321018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4834318" y="1449411"/>
            <a:ext cx="343181" cy="321018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3" name="Bent Arrow 2"/>
          <p:cNvSpPr/>
          <p:nvPr/>
        </p:nvSpPr>
        <p:spPr>
          <a:xfrm rot="5400000">
            <a:off x="6370031" y="2009092"/>
            <a:ext cx="647937" cy="856319"/>
          </a:xfrm>
          <a:prstGeom prst="ben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5400000" flipV="1">
            <a:off x="2155907" y="1976254"/>
            <a:ext cx="647937" cy="828722"/>
          </a:xfrm>
          <a:prstGeom prst="ben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1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32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S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" id="{5825847E-8FFB-45A4-B51D-1BDF8503E237}" vid="{96016250-EE10-465C-AD57-045576DAFD3C}"/>
    </a:ext>
  </a:extLst>
</a:theme>
</file>

<file path=ppt/theme/theme2.xml><?xml version="1.0" encoding="utf-8"?>
<a:theme xmlns:a="http://schemas.openxmlformats.org/drawingml/2006/main" name="External_Confidential_16x9_2012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SAS</Template>
  <TotalTime>0</TotalTime>
  <Words>632</Words>
  <Application>Microsoft Office PowerPoint</Application>
  <PresentationFormat>On-screen Show (16:9)</PresentationFormat>
  <Paragraphs>206</Paragraphs>
  <Slides>24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Arial Black</vt:lpstr>
      <vt:lpstr>Calibri</vt:lpstr>
      <vt:lpstr>Cambria</vt:lpstr>
      <vt:lpstr>Wingdings</vt:lpstr>
      <vt:lpstr>SAS</vt:lpstr>
      <vt:lpstr>External_Confidential_16x9_2012</vt:lpstr>
      <vt:lpstr>УЛУЧШЕНИЕ МОДЕЛЕЙ Кредитного скоринга за счет использования неструктурированной информации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Степан ванин, консультант по аналитическим решениям stepan.vanin@sas.com, +7 901 518-33-95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2013-10-18T08:25:10Z</dcterms:created>
  <dcterms:modified xsi:type="dcterms:W3CDTF">2013-12-06T05:59:24Z</dcterms:modified>
</cp:coreProperties>
</file>